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75" r:id="rId7"/>
    <p:sldId id="311" r:id="rId8"/>
    <p:sldId id="261" r:id="rId9"/>
    <p:sldId id="316" r:id="rId10"/>
    <p:sldId id="318" r:id="rId11"/>
    <p:sldId id="319" r:id="rId12"/>
    <p:sldId id="260" r:id="rId13"/>
    <p:sldId id="424" r:id="rId14"/>
    <p:sldId id="407" r:id="rId15"/>
    <p:sldId id="417" r:id="rId16"/>
  </p:sldIdLst>
  <p:sldSz cx="12192000" cy="6858000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AB3"/>
    <a:srgbClr val="F47C8A"/>
    <a:srgbClr val="AB0F21"/>
    <a:srgbClr val="DE2A00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quel Parés Comas" userId="31a31b41-0299-42f8-8d62-51f0e619f3e5" providerId="ADAL" clId="{2E7F8DE4-28AA-4DC2-B3B2-87904FC2D0BE}"/>
    <pc:docChg chg="delSld modSld">
      <pc:chgData name="Miquel Parés Comas" userId="31a31b41-0299-42f8-8d62-51f0e619f3e5" providerId="ADAL" clId="{2E7F8DE4-28AA-4DC2-B3B2-87904FC2D0BE}" dt="2024-11-05T12:10:02.370" v="9" actId="403"/>
      <pc:docMkLst>
        <pc:docMk/>
      </pc:docMkLst>
      <pc:sldChg chg="modSp mod">
        <pc:chgData name="Miquel Parés Comas" userId="31a31b41-0299-42f8-8d62-51f0e619f3e5" providerId="ADAL" clId="{2E7F8DE4-28AA-4DC2-B3B2-87904FC2D0BE}" dt="2024-11-05T12:09:46.917" v="8" actId="404"/>
        <pc:sldMkLst>
          <pc:docMk/>
          <pc:sldMk cId="450102233" sldId="261"/>
        </pc:sldMkLst>
        <pc:spChg chg="mod">
          <ac:chgData name="Miquel Parés Comas" userId="31a31b41-0299-42f8-8d62-51f0e619f3e5" providerId="ADAL" clId="{2E7F8DE4-28AA-4DC2-B3B2-87904FC2D0BE}" dt="2024-11-05T12:09:46.917" v="8" actId="404"/>
          <ac:spMkLst>
            <pc:docMk/>
            <pc:sldMk cId="450102233" sldId="261"/>
            <ac:spMk id="4" creationId="{CAA3E1B3-998A-45A3-9D0C-905578451AFE}"/>
          </ac:spMkLst>
        </pc:spChg>
      </pc:sldChg>
      <pc:sldChg chg="modSp mod">
        <pc:chgData name="Miquel Parés Comas" userId="31a31b41-0299-42f8-8d62-51f0e619f3e5" providerId="ADAL" clId="{2E7F8DE4-28AA-4DC2-B3B2-87904FC2D0BE}" dt="2024-11-05T12:09:42.367" v="7" actId="404"/>
        <pc:sldMkLst>
          <pc:docMk/>
          <pc:sldMk cId="2909240385" sldId="316"/>
        </pc:sldMkLst>
        <pc:spChg chg="mod">
          <ac:chgData name="Miquel Parés Comas" userId="31a31b41-0299-42f8-8d62-51f0e619f3e5" providerId="ADAL" clId="{2E7F8DE4-28AA-4DC2-B3B2-87904FC2D0BE}" dt="2024-11-05T12:09:42.367" v="7" actId="404"/>
          <ac:spMkLst>
            <pc:docMk/>
            <pc:sldMk cId="2909240385" sldId="316"/>
            <ac:spMk id="4" creationId="{CAA3E1B3-998A-45A3-9D0C-905578451AFE}"/>
          </ac:spMkLst>
        </pc:spChg>
      </pc:sldChg>
      <pc:sldChg chg="modSp mod">
        <pc:chgData name="Miquel Parés Comas" userId="31a31b41-0299-42f8-8d62-51f0e619f3e5" providerId="ADAL" clId="{2E7F8DE4-28AA-4DC2-B3B2-87904FC2D0BE}" dt="2024-11-05T12:09:38.565" v="6" actId="404"/>
        <pc:sldMkLst>
          <pc:docMk/>
          <pc:sldMk cId="1249636784" sldId="318"/>
        </pc:sldMkLst>
        <pc:spChg chg="mod">
          <ac:chgData name="Miquel Parés Comas" userId="31a31b41-0299-42f8-8d62-51f0e619f3e5" providerId="ADAL" clId="{2E7F8DE4-28AA-4DC2-B3B2-87904FC2D0BE}" dt="2024-11-05T12:09:38.565" v="6" actId="404"/>
          <ac:spMkLst>
            <pc:docMk/>
            <pc:sldMk cId="1249636784" sldId="318"/>
            <ac:spMk id="4" creationId="{CAA3E1B3-998A-45A3-9D0C-905578451AFE}"/>
          </ac:spMkLst>
        </pc:spChg>
      </pc:sldChg>
      <pc:sldChg chg="modSp mod">
        <pc:chgData name="Miquel Parés Comas" userId="31a31b41-0299-42f8-8d62-51f0e619f3e5" providerId="ADAL" clId="{2E7F8DE4-28AA-4DC2-B3B2-87904FC2D0BE}" dt="2024-11-05T12:10:02.370" v="9" actId="403"/>
        <pc:sldMkLst>
          <pc:docMk/>
          <pc:sldMk cId="3431783621" sldId="319"/>
        </pc:sldMkLst>
        <pc:spChg chg="mod">
          <ac:chgData name="Miquel Parés Comas" userId="31a31b41-0299-42f8-8d62-51f0e619f3e5" providerId="ADAL" clId="{2E7F8DE4-28AA-4DC2-B3B2-87904FC2D0BE}" dt="2024-11-05T12:10:02.370" v="9" actId="403"/>
          <ac:spMkLst>
            <pc:docMk/>
            <pc:sldMk cId="3431783621" sldId="319"/>
            <ac:spMk id="4" creationId="{CAA3E1B3-998A-45A3-9D0C-905578451AFE}"/>
          </ac:spMkLst>
        </pc:spChg>
      </pc:sldChg>
      <pc:sldChg chg="del">
        <pc:chgData name="Miquel Parés Comas" userId="31a31b41-0299-42f8-8d62-51f0e619f3e5" providerId="ADAL" clId="{2E7F8DE4-28AA-4DC2-B3B2-87904FC2D0BE}" dt="2024-11-05T11:58:45.072" v="0" actId="47"/>
        <pc:sldMkLst>
          <pc:docMk/>
          <pc:sldMk cId="1714499215" sldId="405"/>
        </pc:sldMkLst>
      </pc:sldChg>
      <pc:sldChg chg="modSp mod">
        <pc:chgData name="Miquel Parés Comas" userId="31a31b41-0299-42f8-8d62-51f0e619f3e5" providerId="ADAL" clId="{2E7F8DE4-28AA-4DC2-B3B2-87904FC2D0BE}" dt="2024-11-05T12:09:19.343" v="3" actId="404"/>
        <pc:sldMkLst>
          <pc:docMk/>
          <pc:sldMk cId="970857182" sldId="417"/>
        </pc:sldMkLst>
        <pc:spChg chg="mod">
          <ac:chgData name="Miquel Parés Comas" userId="31a31b41-0299-42f8-8d62-51f0e619f3e5" providerId="ADAL" clId="{2E7F8DE4-28AA-4DC2-B3B2-87904FC2D0BE}" dt="2024-11-05T12:09:19.343" v="3" actId="404"/>
          <ac:spMkLst>
            <pc:docMk/>
            <pc:sldMk cId="970857182" sldId="417"/>
            <ac:spMk id="4" creationId="{CAA3E1B3-998A-45A3-9D0C-905578451AFE}"/>
          </ac:spMkLst>
        </pc:spChg>
      </pc:sldChg>
    </pc:docChg>
  </pc:docChgLst>
  <pc:docChgLst>
    <pc:chgData name="Miquel Parés Comas" userId="31a31b41-0299-42f8-8d62-51f0e619f3e5" providerId="ADAL" clId="{8ACA09AD-D4A3-46BE-BC1F-1E966ABEF239}"/>
    <pc:docChg chg="custSel delSld modSld">
      <pc:chgData name="Miquel Parés Comas" userId="31a31b41-0299-42f8-8d62-51f0e619f3e5" providerId="ADAL" clId="{8ACA09AD-D4A3-46BE-BC1F-1E966ABEF239}" dt="2024-10-16T11:28:10.675" v="145" actId="1076"/>
      <pc:docMkLst>
        <pc:docMk/>
      </pc:docMkLst>
      <pc:sldChg chg="modSp mod">
        <pc:chgData name="Miquel Parés Comas" userId="31a31b41-0299-42f8-8d62-51f0e619f3e5" providerId="ADAL" clId="{8ACA09AD-D4A3-46BE-BC1F-1E966ABEF239}" dt="2024-10-15T14:12:23.361" v="123" actId="6549"/>
        <pc:sldMkLst>
          <pc:docMk/>
          <pc:sldMk cId="3793934208" sldId="256"/>
        </pc:sldMkLst>
        <pc:spChg chg="mod">
          <ac:chgData name="Miquel Parés Comas" userId="31a31b41-0299-42f8-8d62-51f0e619f3e5" providerId="ADAL" clId="{8ACA09AD-D4A3-46BE-BC1F-1E966ABEF239}" dt="2024-10-15T14:12:23.361" v="123" actId="6549"/>
          <ac:spMkLst>
            <pc:docMk/>
            <pc:sldMk cId="3793934208" sldId="256"/>
            <ac:spMk id="7" creationId="{3FFC431B-BC68-4ABD-87E2-62C2C73A5E56}"/>
          </ac:spMkLst>
        </pc:spChg>
        <pc:spChg chg="mod">
          <ac:chgData name="Miquel Parés Comas" userId="31a31b41-0299-42f8-8d62-51f0e619f3e5" providerId="ADAL" clId="{8ACA09AD-D4A3-46BE-BC1F-1E966ABEF239}" dt="2024-10-15T14:12:07.012" v="90" actId="113"/>
          <ac:spMkLst>
            <pc:docMk/>
            <pc:sldMk cId="3793934208" sldId="256"/>
            <ac:spMk id="9" creationId="{7FCCCE6D-0B1E-47A1-BF85-AC2D28EC578F}"/>
          </ac:spMkLst>
        </pc:spChg>
      </pc:sldChg>
      <pc:sldChg chg="addSp delSp modSp mod">
        <pc:chgData name="Miquel Parés Comas" userId="31a31b41-0299-42f8-8d62-51f0e619f3e5" providerId="ADAL" clId="{8ACA09AD-D4A3-46BE-BC1F-1E966ABEF239}" dt="2024-10-16T11:25:56.046" v="136" actId="167"/>
        <pc:sldMkLst>
          <pc:docMk/>
          <pc:sldMk cId="2991944744" sldId="260"/>
        </pc:sldMkLst>
        <pc:spChg chg="del">
          <ac:chgData name="Miquel Parés Comas" userId="31a31b41-0299-42f8-8d62-51f0e619f3e5" providerId="ADAL" clId="{8ACA09AD-D4A3-46BE-BC1F-1E966ABEF239}" dt="2024-10-16T11:25:39.367" v="131" actId="478"/>
          <ac:spMkLst>
            <pc:docMk/>
            <pc:sldMk cId="2991944744" sldId="260"/>
            <ac:spMk id="4" creationId="{CAA3E1B3-998A-45A3-9D0C-905578451AFE}"/>
          </ac:spMkLst>
        </pc:spChg>
        <pc:graphicFrameChg chg="del">
          <ac:chgData name="Miquel Parés Comas" userId="31a31b41-0299-42f8-8d62-51f0e619f3e5" providerId="ADAL" clId="{8ACA09AD-D4A3-46BE-BC1F-1E966ABEF239}" dt="2024-10-16T11:25:31.650" v="127" actId="478"/>
          <ac:graphicFrameMkLst>
            <pc:docMk/>
            <pc:sldMk cId="2991944744" sldId="260"/>
            <ac:graphicFrameMk id="12" creationId="{EB499839-F7DE-4F33-8A92-1A1014F005DC}"/>
          </ac:graphicFrameMkLst>
        </pc:graphicFrameChg>
        <pc:picChg chg="add mod ord">
          <ac:chgData name="Miquel Parés Comas" userId="31a31b41-0299-42f8-8d62-51f0e619f3e5" providerId="ADAL" clId="{8ACA09AD-D4A3-46BE-BC1F-1E966ABEF239}" dt="2024-10-16T11:25:56.046" v="136" actId="167"/>
          <ac:picMkLst>
            <pc:docMk/>
            <pc:sldMk cId="2991944744" sldId="260"/>
            <ac:picMk id="3" creationId="{887B5FBF-19B0-8D8B-B8EF-5A4FF0D5E133}"/>
          </ac:picMkLst>
        </pc:picChg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822230473" sldId="262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4049978895" sldId="268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2916880924" sldId="273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057058332" sldId="278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2445052484" sldId="279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2064654728" sldId="280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2227564192" sldId="283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3715306968" sldId="284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42585455" sldId="286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3970966511" sldId="287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2806345669" sldId="288"/>
        </pc:sldMkLst>
      </pc:sldChg>
      <pc:sldChg chg="del">
        <pc:chgData name="Miquel Parés Comas" userId="31a31b41-0299-42f8-8d62-51f0e619f3e5" providerId="ADAL" clId="{8ACA09AD-D4A3-46BE-BC1F-1E966ABEF239}" dt="2024-10-15T14:13:38.344" v="124" actId="47"/>
        <pc:sldMkLst>
          <pc:docMk/>
          <pc:sldMk cId="138801330" sldId="289"/>
        </pc:sldMkLst>
      </pc:sldChg>
      <pc:sldChg chg="del">
        <pc:chgData name="Miquel Parés Comas" userId="31a31b41-0299-42f8-8d62-51f0e619f3e5" providerId="ADAL" clId="{8ACA09AD-D4A3-46BE-BC1F-1E966ABEF239}" dt="2024-10-15T14:13:44.580" v="125" actId="47"/>
        <pc:sldMkLst>
          <pc:docMk/>
          <pc:sldMk cId="2519199820" sldId="290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4047870018" sldId="291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3832052212" sldId="296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895932020" sldId="298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973081621" sldId="302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715503241" sldId="320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2881185031" sldId="321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956583751" sldId="322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580152286" sldId="323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3510345825" sldId="324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4271036709" sldId="406"/>
        </pc:sldMkLst>
      </pc:sldChg>
      <pc:sldChg chg="addSp delSp modSp mod">
        <pc:chgData name="Miquel Parés Comas" userId="31a31b41-0299-42f8-8d62-51f0e619f3e5" providerId="ADAL" clId="{8ACA09AD-D4A3-46BE-BC1F-1E966ABEF239}" dt="2024-10-16T11:28:10.675" v="145" actId="1076"/>
        <pc:sldMkLst>
          <pc:docMk/>
          <pc:sldMk cId="2237665172" sldId="407"/>
        </pc:sldMkLst>
        <pc:spChg chg="del">
          <ac:chgData name="Miquel Parés Comas" userId="31a31b41-0299-42f8-8d62-51f0e619f3e5" providerId="ADAL" clId="{8ACA09AD-D4A3-46BE-BC1F-1E966ABEF239}" dt="2024-10-16T11:27:57.971" v="141" actId="478"/>
          <ac:spMkLst>
            <pc:docMk/>
            <pc:sldMk cId="2237665172" sldId="407"/>
            <ac:spMk id="2" creationId="{DDC65C8E-983C-A17E-47DB-27789648C71B}"/>
          </ac:spMkLst>
        </pc:spChg>
        <pc:spChg chg="del">
          <ac:chgData name="Miquel Parés Comas" userId="31a31b41-0299-42f8-8d62-51f0e619f3e5" providerId="ADAL" clId="{8ACA09AD-D4A3-46BE-BC1F-1E966ABEF239}" dt="2024-10-16T11:27:50.655" v="138" actId="478"/>
          <ac:spMkLst>
            <pc:docMk/>
            <pc:sldMk cId="2237665172" sldId="407"/>
            <ac:spMk id="4" creationId="{CAA3E1B3-998A-45A3-9D0C-905578451AFE}"/>
          </ac:spMkLst>
        </pc:spChg>
        <pc:graphicFrameChg chg="del">
          <ac:chgData name="Miquel Parés Comas" userId="31a31b41-0299-42f8-8d62-51f0e619f3e5" providerId="ADAL" clId="{8ACA09AD-D4A3-46BE-BC1F-1E966ABEF239}" dt="2024-10-16T11:27:48.057" v="137" actId="478"/>
          <ac:graphicFrameMkLst>
            <pc:docMk/>
            <pc:sldMk cId="2237665172" sldId="407"/>
            <ac:graphicFrameMk id="14" creationId="{209776BD-1158-44FA-93FE-F9BF82351273}"/>
          </ac:graphicFrameMkLst>
        </pc:graphicFrameChg>
        <pc:picChg chg="add mod ord">
          <ac:chgData name="Miquel Parés Comas" userId="31a31b41-0299-42f8-8d62-51f0e619f3e5" providerId="ADAL" clId="{8ACA09AD-D4A3-46BE-BC1F-1E966ABEF239}" dt="2024-10-16T11:28:02.687" v="143" actId="167"/>
          <ac:picMkLst>
            <pc:docMk/>
            <pc:sldMk cId="2237665172" sldId="407"/>
            <ac:picMk id="5" creationId="{8F5C5599-20C0-03EE-5D97-E5549F69A796}"/>
          </ac:picMkLst>
        </pc:picChg>
        <pc:cxnChg chg="mod">
          <ac:chgData name="Miquel Parés Comas" userId="31a31b41-0299-42f8-8d62-51f0e619f3e5" providerId="ADAL" clId="{8ACA09AD-D4A3-46BE-BC1F-1E966ABEF239}" dt="2024-10-16T11:28:10.675" v="145" actId="1076"/>
          <ac:cxnSpMkLst>
            <pc:docMk/>
            <pc:sldMk cId="2237665172" sldId="407"/>
            <ac:cxnSpMk id="15" creationId="{CD4CFCD2-EF7D-443C-ACBF-61AE83BAD4BD}"/>
          </ac:cxnSpMkLst>
        </pc:cxnChg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706087328" sldId="413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73216672" sldId="418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611114502" sldId="419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44961032" sldId="420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1501421437" sldId="421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990328560" sldId="422"/>
        </pc:sldMkLst>
      </pc:sldChg>
      <pc:sldChg chg="del">
        <pc:chgData name="Miquel Parés Comas" userId="31a31b41-0299-42f8-8d62-51f0e619f3e5" providerId="ADAL" clId="{8ACA09AD-D4A3-46BE-BC1F-1E966ABEF239}" dt="2024-10-15T14:14:20.859" v="126" actId="47"/>
        <pc:sldMkLst>
          <pc:docMk/>
          <pc:sldMk cId="3736948921" sldId="42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10015742\AppData\Local\Microsoft\Windows\INetCache\Content.Outlook\N4K415GN\PUBLICACIONS_Evoluci&#243;%20per%20cursos_OTRI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txers2.uvic.local\U\OTRI\001_GENERAL\5_INFORMES\2-Informe_VrTC\2022\JULIOL%202022\Divulgaci&#243;\activitats%20congressuals%2021_22grafic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txers2.uvic.local\U\OTRI\001_GENERAL\5_INFORMES\2-Informe_VrTC\2022\JULIOL%202022\Divulgaci&#243;\Evoluci&#243;%20UDivulg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10015742\AppData\Local\Microsoft\Windows\INetCache\Content.Outlook\N4K415GN\PUBLICACIONS_Evoluci&#243;%20per%20cursos_OTR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itxers2.uvic.local\U\OTRI\101_OFICINA_DOCTORAT\_OFICINA_DOCTORAT\DADES\_Quadre%20indicadors%20ED\INDICADORS%20ED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015742\AppData\Local\Microsoft\Windows\INetCache\Content.Outlook\N4K415GN\Dades_recerca_JUNY_21_v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ca-ES" sz="16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Akkurat" panose="02000503040000020004" pitchFamily="2" charset="0"/>
                <a:ea typeface="+mn-ea"/>
                <a:cs typeface="+mn-cs"/>
              </a:defRPr>
            </a:pPr>
            <a:r>
              <a:rPr lang="en-US" sz="1600" b="0" i="0" baseline="0">
                <a:effectLst/>
              </a:rPr>
              <a:t>Total de </a:t>
            </a:r>
            <a:r>
              <a:rPr lang="en-US" sz="1600" b="0" i="0" baseline="0" err="1">
                <a:effectLst/>
              </a:rPr>
              <a:t>publicacions</a:t>
            </a:r>
            <a:r>
              <a:rPr lang="en-US" sz="1600" b="0" i="0" baseline="0">
                <a:effectLst/>
              </a:rPr>
              <a:t> </a:t>
            </a:r>
            <a:r>
              <a:rPr lang="en-US" sz="1600" b="0" i="0" baseline="0" err="1">
                <a:effectLst/>
              </a:rPr>
              <a:t>en</a:t>
            </a:r>
            <a:r>
              <a:rPr lang="en-US" sz="1600" b="0" i="0" baseline="0">
                <a:effectLst/>
              </a:rPr>
              <a:t> </a:t>
            </a:r>
            <a:r>
              <a:rPr lang="en-US" sz="1600" b="0" i="0" baseline="0" err="1">
                <a:effectLst/>
              </a:rPr>
              <a:t>revistes</a:t>
            </a:r>
            <a:r>
              <a:rPr lang="en-US" sz="1600" b="0" i="0" baseline="0">
                <a:effectLst/>
              </a:rPr>
              <a:t> </a:t>
            </a:r>
            <a:r>
              <a:rPr lang="en-US" sz="1600" b="0" i="0" baseline="0" err="1">
                <a:effectLst/>
              </a:rPr>
              <a:t>científiques</a:t>
            </a:r>
            <a:r>
              <a:rPr lang="en-US" sz="1600" b="0" i="0" baseline="0">
                <a:effectLst/>
              </a:rPr>
              <a:t> </a:t>
            </a:r>
            <a:r>
              <a:rPr lang="en-US" sz="1600" b="0" i="0" baseline="0" err="1">
                <a:effectLst/>
              </a:rPr>
              <a:t>indexades</a:t>
            </a:r>
            <a:r>
              <a:rPr lang="en-US" sz="1600" b="0" i="0" baseline="0">
                <a:effectLst/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ca-ES" sz="16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Akkurat" panose="02000503040000020004" pitchFamily="2" charset="0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PUBLICACIONS!$C$4</c:f>
              <c:strCache>
                <c:ptCount val="1"/>
                <c:pt idx="0">
                  <c:v>WOS/JCR</c:v>
                </c:pt>
              </c:strCache>
            </c:strRef>
          </c:tx>
          <c:spPr>
            <a:solidFill>
              <a:srgbClr val="CF14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PUBLICACIONS!$B$5:$B$13</c:f>
              <c:strCache>
                <c:ptCount val="9"/>
                <c:pt idx="0">
                  <c:v>13/14</c:v>
                </c:pt>
                <c:pt idx="1">
                  <c:v>14/15</c:v>
                </c:pt>
                <c:pt idx="2">
                  <c:v>15/16</c:v>
                </c:pt>
                <c:pt idx="3">
                  <c:v>16/17</c:v>
                </c:pt>
                <c:pt idx="4">
                  <c:v>17/18</c:v>
                </c:pt>
                <c:pt idx="5">
                  <c:v>18/19</c:v>
                </c:pt>
                <c:pt idx="6">
                  <c:v>19/20</c:v>
                </c:pt>
                <c:pt idx="7">
                  <c:v>20/21</c:v>
                </c:pt>
                <c:pt idx="8">
                  <c:v>21/22</c:v>
                </c:pt>
              </c:strCache>
            </c:strRef>
          </c:cat>
          <c:val>
            <c:numRef>
              <c:f>PUBLICACIONS!$C$5:$C$13</c:f>
              <c:numCache>
                <c:formatCode>0;\-0;;@</c:formatCode>
                <c:ptCount val="9"/>
                <c:pt idx="0">
                  <c:v>51</c:v>
                </c:pt>
                <c:pt idx="1">
                  <c:v>81</c:v>
                </c:pt>
                <c:pt idx="2">
                  <c:v>108</c:v>
                </c:pt>
                <c:pt idx="3">
                  <c:v>134</c:v>
                </c:pt>
                <c:pt idx="4">
                  <c:v>153</c:v>
                </c:pt>
                <c:pt idx="5">
                  <c:v>192</c:v>
                </c:pt>
                <c:pt idx="6">
                  <c:v>258</c:v>
                </c:pt>
                <c:pt idx="7">
                  <c:v>380</c:v>
                </c:pt>
                <c:pt idx="8">
                  <c:v>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78-41E5-BB54-9648F8E13027}"/>
            </c:ext>
          </c:extLst>
        </c:ser>
        <c:ser>
          <c:idx val="1"/>
          <c:order val="1"/>
          <c:tx>
            <c:strRef>
              <c:f>PUBLICACIONS!$D$4</c:f>
              <c:strCache>
                <c:ptCount val="1"/>
                <c:pt idx="0">
                  <c:v>SCOPUS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PUBLICACIONS!$B$5:$B$13</c:f>
              <c:strCache>
                <c:ptCount val="9"/>
                <c:pt idx="0">
                  <c:v>13/14</c:v>
                </c:pt>
                <c:pt idx="1">
                  <c:v>14/15</c:v>
                </c:pt>
                <c:pt idx="2">
                  <c:v>15/16</c:v>
                </c:pt>
                <c:pt idx="3">
                  <c:v>16/17</c:v>
                </c:pt>
                <c:pt idx="4">
                  <c:v>17/18</c:v>
                </c:pt>
                <c:pt idx="5">
                  <c:v>18/19</c:v>
                </c:pt>
                <c:pt idx="6">
                  <c:v>19/20</c:v>
                </c:pt>
                <c:pt idx="7">
                  <c:v>20/21</c:v>
                </c:pt>
                <c:pt idx="8">
                  <c:v>21/22</c:v>
                </c:pt>
              </c:strCache>
            </c:strRef>
          </c:cat>
          <c:val>
            <c:numRef>
              <c:f>PUBLICACIONS!$D$5:$D$13</c:f>
              <c:numCache>
                <c:formatCode>0;\-0;;@</c:formatCode>
                <c:ptCount val="9"/>
                <c:pt idx="0">
                  <c:v>26</c:v>
                </c:pt>
                <c:pt idx="1">
                  <c:v>54</c:v>
                </c:pt>
                <c:pt idx="2">
                  <c:v>61</c:v>
                </c:pt>
                <c:pt idx="3">
                  <c:v>61</c:v>
                </c:pt>
                <c:pt idx="4">
                  <c:v>70</c:v>
                </c:pt>
                <c:pt idx="5">
                  <c:v>68</c:v>
                </c:pt>
                <c:pt idx="6">
                  <c:v>109</c:v>
                </c:pt>
                <c:pt idx="7">
                  <c:v>115</c:v>
                </c:pt>
                <c:pt idx="8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78-41E5-BB54-9648F8E13027}"/>
            </c:ext>
          </c:extLst>
        </c:ser>
        <c:ser>
          <c:idx val="2"/>
          <c:order val="2"/>
          <c:tx>
            <c:strRef>
              <c:f>PUBLICACIONS!$E$4</c:f>
              <c:strCache>
                <c:ptCount val="1"/>
                <c:pt idx="0">
                  <c:v>ESCI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PUBLICACIONS!$B$5:$B$13</c:f>
              <c:strCache>
                <c:ptCount val="9"/>
                <c:pt idx="0">
                  <c:v>13/14</c:v>
                </c:pt>
                <c:pt idx="1">
                  <c:v>14/15</c:v>
                </c:pt>
                <c:pt idx="2">
                  <c:v>15/16</c:v>
                </c:pt>
                <c:pt idx="3">
                  <c:v>16/17</c:v>
                </c:pt>
                <c:pt idx="4">
                  <c:v>17/18</c:v>
                </c:pt>
                <c:pt idx="5">
                  <c:v>18/19</c:v>
                </c:pt>
                <c:pt idx="6">
                  <c:v>19/20</c:v>
                </c:pt>
                <c:pt idx="7">
                  <c:v>20/21</c:v>
                </c:pt>
                <c:pt idx="8">
                  <c:v>21/22</c:v>
                </c:pt>
              </c:strCache>
            </c:strRef>
          </c:cat>
          <c:val>
            <c:numRef>
              <c:f>PUBLICACIONS!$E$5:$E$13</c:f>
              <c:numCache>
                <c:formatCode>0;\-0;;@</c:formatCode>
                <c:ptCount val="9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19</c:v>
                </c:pt>
                <c:pt idx="4">
                  <c:v>21</c:v>
                </c:pt>
                <c:pt idx="5">
                  <c:v>25</c:v>
                </c:pt>
                <c:pt idx="6">
                  <c:v>26</c:v>
                </c:pt>
                <c:pt idx="7">
                  <c:v>33</c:v>
                </c:pt>
                <c:pt idx="8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78-41E5-BB54-9648F8E13027}"/>
            </c:ext>
          </c:extLst>
        </c:ser>
        <c:ser>
          <c:idx val="3"/>
          <c:order val="3"/>
          <c:tx>
            <c:strRef>
              <c:f>PUBLICACIONS!$F$4</c:f>
              <c:strCache>
                <c:ptCount val="1"/>
                <c:pt idx="0">
                  <c:v>AHCI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PUBLICACIONS!$B$5:$B$13</c:f>
              <c:strCache>
                <c:ptCount val="9"/>
                <c:pt idx="0">
                  <c:v>13/14</c:v>
                </c:pt>
                <c:pt idx="1">
                  <c:v>14/15</c:v>
                </c:pt>
                <c:pt idx="2">
                  <c:v>15/16</c:v>
                </c:pt>
                <c:pt idx="3">
                  <c:v>16/17</c:v>
                </c:pt>
                <c:pt idx="4">
                  <c:v>17/18</c:v>
                </c:pt>
                <c:pt idx="5">
                  <c:v>18/19</c:v>
                </c:pt>
                <c:pt idx="6">
                  <c:v>19/20</c:v>
                </c:pt>
                <c:pt idx="7">
                  <c:v>20/21</c:v>
                </c:pt>
                <c:pt idx="8">
                  <c:v>21/22</c:v>
                </c:pt>
              </c:strCache>
            </c:strRef>
          </c:cat>
          <c:val>
            <c:numRef>
              <c:f>PUBLICACIONS!$F$5:$F$13</c:f>
              <c:numCache>
                <c:formatCode>0;\-0;;@</c:formatCode>
                <c:ptCount val="9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78-41E5-BB54-9648F8E13027}"/>
            </c:ext>
          </c:extLst>
        </c:ser>
        <c:ser>
          <c:idx val="4"/>
          <c:order val="4"/>
          <c:tx>
            <c:strRef>
              <c:f>PUBLICACIONS!$G$4</c:f>
              <c:strCache>
                <c:ptCount val="1"/>
                <c:pt idx="0">
                  <c:v>CARHUS</c:v>
                </c:pt>
              </c:strCache>
            </c:strRef>
          </c:tx>
          <c:spPr>
            <a:solidFill>
              <a:srgbClr val="FEEDE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PUBLICACIONS!$B$5:$B$13</c:f>
              <c:strCache>
                <c:ptCount val="9"/>
                <c:pt idx="0">
                  <c:v>13/14</c:v>
                </c:pt>
                <c:pt idx="1">
                  <c:v>14/15</c:v>
                </c:pt>
                <c:pt idx="2">
                  <c:v>15/16</c:v>
                </c:pt>
                <c:pt idx="3">
                  <c:v>16/17</c:v>
                </c:pt>
                <c:pt idx="4">
                  <c:v>17/18</c:v>
                </c:pt>
                <c:pt idx="5">
                  <c:v>18/19</c:v>
                </c:pt>
                <c:pt idx="6">
                  <c:v>19/20</c:v>
                </c:pt>
                <c:pt idx="7">
                  <c:v>20/21</c:v>
                </c:pt>
                <c:pt idx="8">
                  <c:v>21/22</c:v>
                </c:pt>
              </c:strCache>
            </c:strRef>
          </c:cat>
          <c:val>
            <c:numRef>
              <c:f>PUBLICACIONS!$G$5:$G$13</c:f>
              <c:numCache>
                <c:formatCode>0;\-0;;@</c:formatCode>
                <c:ptCount val="9"/>
                <c:pt idx="0">
                  <c:v>43</c:v>
                </c:pt>
                <c:pt idx="1">
                  <c:v>27</c:v>
                </c:pt>
                <c:pt idx="2">
                  <c:v>29</c:v>
                </c:pt>
                <c:pt idx="3">
                  <c:v>22</c:v>
                </c:pt>
                <c:pt idx="4">
                  <c:v>29</c:v>
                </c:pt>
                <c:pt idx="5">
                  <c:v>19</c:v>
                </c:pt>
                <c:pt idx="6">
                  <c:v>9</c:v>
                </c:pt>
                <c:pt idx="7">
                  <c:v>16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78-41E5-BB54-9648F8E13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6871280"/>
        <c:axId val="486869640"/>
      </c:barChart>
      <c:lineChart>
        <c:grouping val="standard"/>
        <c:varyColors val="0"/>
        <c:ser>
          <c:idx val="5"/>
          <c:order val="5"/>
          <c:tx>
            <c:strRef>
              <c:f>PUBLICACIONS!$H$4</c:f>
              <c:strCache>
                <c:ptCount val="1"/>
                <c:pt idx="0">
                  <c:v>TOTALS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1" i="0" u="none" strike="noStrike" kern="1200" baseline="0">
                    <a:solidFill>
                      <a:sysClr val="windowText" lastClr="000000"/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PUBLICACIONS!$B$5:$B$13</c:f>
              <c:strCache>
                <c:ptCount val="9"/>
                <c:pt idx="0">
                  <c:v>13/14</c:v>
                </c:pt>
                <c:pt idx="1">
                  <c:v>14/15</c:v>
                </c:pt>
                <c:pt idx="2">
                  <c:v>15/16</c:v>
                </c:pt>
                <c:pt idx="3">
                  <c:v>16/17</c:v>
                </c:pt>
                <c:pt idx="4">
                  <c:v>17/18</c:v>
                </c:pt>
                <c:pt idx="5">
                  <c:v>18/19</c:v>
                </c:pt>
                <c:pt idx="6">
                  <c:v>19/20</c:v>
                </c:pt>
                <c:pt idx="7">
                  <c:v>20/21</c:v>
                </c:pt>
                <c:pt idx="8">
                  <c:v>21/22</c:v>
                </c:pt>
              </c:strCache>
            </c:strRef>
          </c:cat>
          <c:val>
            <c:numRef>
              <c:f>PUBLICACIONS!$H$5:$H$13</c:f>
              <c:numCache>
                <c:formatCode>0;\-0;;@</c:formatCode>
                <c:ptCount val="9"/>
                <c:pt idx="0">
                  <c:v>121</c:v>
                </c:pt>
                <c:pt idx="1">
                  <c:v>162</c:v>
                </c:pt>
                <c:pt idx="2">
                  <c:v>204</c:v>
                </c:pt>
                <c:pt idx="3">
                  <c:v>239</c:v>
                </c:pt>
                <c:pt idx="4">
                  <c:v>275</c:v>
                </c:pt>
                <c:pt idx="5">
                  <c:v>305</c:v>
                </c:pt>
                <c:pt idx="6">
                  <c:v>402</c:v>
                </c:pt>
                <c:pt idx="7">
                  <c:v>544</c:v>
                </c:pt>
                <c:pt idx="8">
                  <c:v>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378-41E5-BB54-9648F8E13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871280"/>
        <c:axId val="486869640"/>
      </c:lineChart>
      <c:catAx>
        <c:axId val="48687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ca-ES" sz="1000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Akkurat" panose="02000503040000020004" pitchFamily="2" charset="0"/>
                <a:ea typeface="+mn-ea"/>
                <a:cs typeface="+mn-cs"/>
              </a:defRPr>
            </a:pPr>
            <a:endParaRPr lang="ca-ES"/>
          </a:p>
        </c:txPr>
        <c:crossAx val="486869640"/>
        <c:crosses val="autoZero"/>
        <c:auto val="1"/>
        <c:lblAlgn val="ctr"/>
        <c:lblOffset val="100"/>
        <c:noMultiLvlLbl val="0"/>
      </c:catAx>
      <c:valAx>
        <c:axId val="48686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\-0;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ca-ES" sz="1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kkurat" panose="02000503040000020004" pitchFamily="2" charset="0"/>
                <a:ea typeface="+mn-ea"/>
                <a:cs typeface="+mn-cs"/>
              </a:defRPr>
            </a:pPr>
            <a:endParaRPr lang="ca-ES"/>
          </a:p>
        </c:txPr>
        <c:crossAx val="48687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622429733971697"/>
          <c:y val="0.16517731888353679"/>
          <c:w val="0.1043954681544204"/>
          <c:h val="0.366116734503041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ca-ES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kkurat" panose="02000503040000020004" pitchFamily="2" charset="0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ca-ES" sz="1000" b="0" i="0" u="none" strike="noStrike" kern="1200" baseline="0">
          <a:solidFill>
            <a:schemeClr val="bg1">
              <a:lumMod val="50000"/>
            </a:schemeClr>
          </a:solidFill>
          <a:latin typeface="Akkurat" panose="02000503040000020004" pitchFamily="2" charset="0"/>
          <a:ea typeface="+mn-ea"/>
          <a:cs typeface="+mn-cs"/>
        </a:defRPr>
      </a:pPr>
      <a:endParaRPr lang="ca-ES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a-ES" sz="2000">
                <a:solidFill>
                  <a:schemeClr val="tx1"/>
                </a:solidFill>
              </a:rPr>
              <a:t>Activitats Congressuals i de Divulgació Científica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'DADES INFORME 20072022'!$A$4</c:f>
              <c:strCache>
                <c:ptCount val="1"/>
                <c:pt idx="0">
                  <c:v>UVic-UCC/Comarcals/Autonòmiques/Estatals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1.1140121234343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7E-47A7-89F0-59E4EB613DFE}"/>
                </c:ext>
              </c:extLst>
            </c:dLbl>
            <c:dLbl>
              <c:idx val="7"/>
              <c:layout>
                <c:manualLayout>
                  <c:x val="-1.81026970058073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7E-47A7-89F0-59E4EB613DFE}"/>
                </c:ext>
              </c:extLst>
            </c:dLbl>
            <c:dLbl>
              <c:idx val="9"/>
              <c:layout>
                <c:manualLayout>
                  <c:x val="-1.2532636388635849E-2"/>
                  <c:y val="-2.8648162034305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7E-47A7-89F0-59E4EB613DFE}"/>
                </c:ext>
              </c:extLst>
            </c:dLbl>
            <c:dLbl>
              <c:idx val="10"/>
              <c:layout>
                <c:manualLayout>
                  <c:x val="-1.8102697005807539E-2"/>
                  <c:y val="-1.9098774689536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7E-47A7-89F0-59E4EB613D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AB0F2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'DADES INFORME 20072022'!$B$3:$M$3</c:f>
              <c:strCache>
                <c:ptCount val="12"/>
                <c:pt idx="0">
                  <c:v>10/11</c:v>
                </c:pt>
                <c:pt idx="1">
                  <c:v>11/12</c:v>
                </c:pt>
                <c:pt idx="2">
                  <c:v>12/13</c:v>
                </c:pt>
                <c:pt idx="3">
                  <c:v>13/14</c:v>
                </c:pt>
                <c:pt idx="4">
                  <c:v>14/15</c:v>
                </c:pt>
                <c:pt idx="5">
                  <c:v>15/16</c:v>
                </c:pt>
                <c:pt idx="6">
                  <c:v>16/17</c:v>
                </c:pt>
                <c:pt idx="7">
                  <c:v>17/18</c:v>
                </c:pt>
                <c:pt idx="8">
                  <c:v>18/19</c:v>
                </c:pt>
                <c:pt idx="9">
                  <c:v>19/20</c:v>
                </c:pt>
                <c:pt idx="10">
                  <c:v>20/21</c:v>
                </c:pt>
                <c:pt idx="11">
                  <c:v>21/22</c:v>
                </c:pt>
              </c:strCache>
            </c:strRef>
          </c:cat>
          <c:val>
            <c:numRef>
              <c:f>'DADES INFORME 20072022'!$B$4:$M$4</c:f>
              <c:numCache>
                <c:formatCode>General</c:formatCode>
                <c:ptCount val="12"/>
                <c:pt idx="0">
                  <c:v>5</c:v>
                </c:pt>
                <c:pt idx="1">
                  <c:v>8</c:v>
                </c:pt>
                <c:pt idx="2">
                  <c:v>20</c:v>
                </c:pt>
                <c:pt idx="3">
                  <c:v>21</c:v>
                </c:pt>
                <c:pt idx="4">
                  <c:v>20</c:v>
                </c:pt>
                <c:pt idx="5">
                  <c:v>40</c:v>
                </c:pt>
                <c:pt idx="6">
                  <c:v>87</c:v>
                </c:pt>
                <c:pt idx="7">
                  <c:v>127</c:v>
                </c:pt>
                <c:pt idx="8">
                  <c:v>130</c:v>
                </c:pt>
                <c:pt idx="9">
                  <c:v>151</c:v>
                </c:pt>
                <c:pt idx="10">
                  <c:v>214</c:v>
                </c:pt>
                <c:pt idx="11">
                  <c:v>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7E-47A7-89F0-59E4EB613DFE}"/>
            </c:ext>
          </c:extLst>
        </c:ser>
        <c:ser>
          <c:idx val="1"/>
          <c:order val="1"/>
          <c:tx>
            <c:strRef>
              <c:f>'DADES INFORME 20072022'!$A$5</c:f>
              <c:strCache>
                <c:ptCount val="1"/>
                <c:pt idx="0">
                  <c:v>Activitats Internacionals UVic-UCC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'DADES INFORME 20072022'!$B$3:$M$3</c:f>
              <c:strCache>
                <c:ptCount val="12"/>
                <c:pt idx="0">
                  <c:v>10/11</c:v>
                </c:pt>
                <c:pt idx="1">
                  <c:v>11/12</c:v>
                </c:pt>
                <c:pt idx="2">
                  <c:v>12/13</c:v>
                </c:pt>
                <c:pt idx="3">
                  <c:v>13/14</c:v>
                </c:pt>
                <c:pt idx="4">
                  <c:v>14/15</c:v>
                </c:pt>
                <c:pt idx="5">
                  <c:v>15/16</c:v>
                </c:pt>
                <c:pt idx="6">
                  <c:v>16/17</c:v>
                </c:pt>
                <c:pt idx="7">
                  <c:v>17/18</c:v>
                </c:pt>
                <c:pt idx="8">
                  <c:v>18/19</c:v>
                </c:pt>
                <c:pt idx="9">
                  <c:v>19/20</c:v>
                </c:pt>
                <c:pt idx="10">
                  <c:v>20/21</c:v>
                </c:pt>
                <c:pt idx="11">
                  <c:v>21/22</c:v>
                </c:pt>
              </c:strCache>
            </c:strRef>
          </c:cat>
          <c:val>
            <c:numRef>
              <c:f>'DADES INFORME 20072022'!$B$5:$M$5</c:f>
              <c:numCache>
                <c:formatCode>General</c:formatCode>
                <c:ptCount val="12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3">
                  <c:v>6</c:v>
                </c:pt>
                <c:pt idx="4">
                  <c:v>4</c:v>
                </c:pt>
                <c:pt idx="5">
                  <c:v>6</c:v>
                </c:pt>
                <c:pt idx="6">
                  <c:v>11</c:v>
                </c:pt>
                <c:pt idx="7">
                  <c:v>12</c:v>
                </c:pt>
                <c:pt idx="8">
                  <c:v>22</c:v>
                </c:pt>
                <c:pt idx="9">
                  <c:v>13</c:v>
                </c:pt>
                <c:pt idx="10">
                  <c:v>26</c:v>
                </c:pt>
                <c:pt idx="1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7E-47A7-89F0-59E4EB613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0087488"/>
        <c:axId val="2100098304"/>
      </c:barChart>
      <c:lineChart>
        <c:grouping val="standard"/>
        <c:varyColors val="0"/>
        <c:ser>
          <c:idx val="2"/>
          <c:order val="2"/>
          <c:tx>
            <c:strRef>
              <c:f>'DADES INFORME 20072022'!$A$6</c:f>
              <c:strCache>
                <c:ptCount val="1"/>
                <c:pt idx="0">
                  <c:v>Total Activitats UVic-UCC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'DADES INFORME 20072022'!$B$3:$M$3</c:f>
              <c:strCache>
                <c:ptCount val="12"/>
                <c:pt idx="0">
                  <c:v>10/11</c:v>
                </c:pt>
                <c:pt idx="1">
                  <c:v>11/12</c:v>
                </c:pt>
                <c:pt idx="2">
                  <c:v>12/13</c:v>
                </c:pt>
                <c:pt idx="3">
                  <c:v>13/14</c:v>
                </c:pt>
                <c:pt idx="4">
                  <c:v>14/15</c:v>
                </c:pt>
                <c:pt idx="5">
                  <c:v>15/16</c:v>
                </c:pt>
                <c:pt idx="6">
                  <c:v>16/17</c:v>
                </c:pt>
                <c:pt idx="7">
                  <c:v>17/18</c:v>
                </c:pt>
                <c:pt idx="8">
                  <c:v>18/19</c:v>
                </c:pt>
                <c:pt idx="9">
                  <c:v>19/20</c:v>
                </c:pt>
                <c:pt idx="10">
                  <c:v>20/21</c:v>
                </c:pt>
                <c:pt idx="11">
                  <c:v>21/22</c:v>
                </c:pt>
              </c:strCache>
            </c:strRef>
          </c:cat>
          <c:val>
            <c:numRef>
              <c:f>'DADES INFORME 20072022'!$B$6:$M$6</c:f>
              <c:numCache>
                <c:formatCode>General</c:formatCode>
                <c:ptCount val="12"/>
                <c:pt idx="0">
                  <c:v>6</c:v>
                </c:pt>
                <c:pt idx="1">
                  <c:v>12</c:v>
                </c:pt>
                <c:pt idx="2">
                  <c:v>21</c:v>
                </c:pt>
                <c:pt idx="3">
                  <c:v>27</c:v>
                </c:pt>
                <c:pt idx="4">
                  <c:v>24</c:v>
                </c:pt>
                <c:pt idx="5">
                  <c:v>46</c:v>
                </c:pt>
                <c:pt idx="6">
                  <c:v>98</c:v>
                </c:pt>
                <c:pt idx="7">
                  <c:v>139</c:v>
                </c:pt>
                <c:pt idx="8">
                  <c:v>152</c:v>
                </c:pt>
                <c:pt idx="9">
                  <c:v>164</c:v>
                </c:pt>
                <c:pt idx="10">
                  <c:v>240</c:v>
                </c:pt>
                <c:pt idx="11">
                  <c:v>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87E-47A7-89F0-59E4EB613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0087488"/>
        <c:axId val="2100098304"/>
      </c:lineChart>
      <c:catAx>
        <c:axId val="210008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100098304"/>
        <c:crosses val="autoZero"/>
        <c:auto val="1"/>
        <c:lblAlgn val="ctr"/>
        <c:lblOffset val="100"/>
        <c:noMultiLvlLbl val="0"/>
      </c:catAx>
      <c:valAx>
        <c:axId val="210009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100087488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6.3805263663424483E-2"/>
          <c:y val="0.15040266270003666"/>
          <c:w val="0.37811000365119285"/>
          <c:h val="0.2169717534815011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a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1400"/>
              <a:t>Visites UDivulga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Hoja1!$B$2</c:f>
              <c:strCache>
                <c:ptCount val="1"/>
                <c:pt idx="0">
                  <c:v>Visites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Hoja1!$A$3:$A$11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Hoja1!$B$3:$B$11</c:f>
              <c:numCache>
                <c:formatCode>#,##0</c:formatCode>
                <c:ptCount val="9"/>
                <c:pt idx="0" formatCode="General">
                  <c:v>570</c:v>
                </c:pt>
                <c:pt idx="1">
                  <c:v>6767</c:v>
                </c:pt>
                <c:pt idx="2">
                  <c:v>9340</c:v>
                </c:pt>
                <c:pt idx="3">
                  <c:v>11537</c:v>
                </c:pt>
                <c:pt idx="4">
                  <c:v>18216</c:v>
                </c:pt>
                <c:pt idx="5">
                  <c:v>29848</c:v>
                </c:pt>
                <c:pt idx="6">
                  <c:v>44713</c:v>
                </c:pt>
                <c:pt idx="7">
                  <c:v>58805</c:v>
                </c:pt>
                <c:pt idx="8">
                  <c:v>24547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B-4CB1-9B07-EBCE072206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2239504"/>
        <c:axId val="462238520"/>
      </c:barChart>
      <c:catAx>
        <c:axId val="46223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462238520"/>
        <c:crosses val="autoZero"/>
        <c:auto val="1"/>
        <c:lblAlgn val="ctr"/>
        <c:lblOffset val="100"/>
        <c:noMultiLvlLbl val="0"/>
      </c:catAx>
      <c:valAx>
        <c:axId val="462238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46223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ca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ca-ES" sz="16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Akkurat" panose="02000503040000020004" pitchFamily="2" charset="0"/>
                <a:ea typeface="+mn-ea"/>
                <a:cs typeface="+mn-cs"/>
              </a:defRPr>
            </a:pPr>
            <a:r>
              <a:rPr lang="en-US" sz="1600" b="0" i="0" baseline="0">
                <a:effectLst/>
              </a:rPr>
              <a:t>Total d'articles publicats en revistes científiques indexades </a:t>
            </a:r>
          </a:p>
          <a:p>
            <a: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en-US" sz="1600" b="0" i="0" baseline="0">
                <a:effectLst/>
              </a:rPr>
              <a:t>(només articles, revisions i capítols de llibre) </a:t>
            </a:r>
            <a:endParaRPr lang="ca-ES" sz="16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ca-ES" sz="16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Akkurat" panose="02000503040000020004" pitchFamily="2" charset="0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ARTICLES!$C$5</c:f>
              <c:strCache>
                <c:ptCount val="1"/>
                <c:pt idx="0">
                  <c:v>WOS/JCR</c:v>
                </c:pt>
              </c:strCache>
            </c:strRef>
          </c:tx>
          <c:spPr>
            <a:solidFill>
              <a:srgbClr val="CF14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ARTICLES!$B$6:$B$11</c:f>
              <c:strCache>
                <c:ptCount val="6"/>
                <c:pt idx="0">
                  <c:v>16/17</c:v>
                </c:pt>
                <c:pt idx="1">
                  <c:v>17/18</c:v>
                </c:pt>
                <c:pt idx="2">
                  <c:v>18/19</c:v>
                </c:pt>
                <c:pt idx="3">
                  <c:v>19/20</c:v>
                </c:pt>
                <c:pt idx="4">
                  <c:v>20/21</c:v>
                </c:pt>
                <c:pt idx="5">
                  <c:v>21/22</c:v>
                </c:pt>
              </c:strCache>
            </c:strRef>
          </c:cat>
          <c:val>
            <c:numRef>
              <c:f>ARTICLES!$C$6:$C$11</c:f>
              <c:numCache>
                <c:formatCode>0;\-0;;@</c:formatCode>
                <c:ptCount val="6"/>
                <c:pt idx="0">
                  <c:v>113</c:v>
                </c:pt>
                <c:pt idx="1">
                  <c:v>145</c:v>
                </c:pt>
                <c:pt idx="2">
                  <c:v>187</c:v>
                </c:pt>
                <c:pt idx="3">
                  <c:v>227</c:v>
                </c:pt>
                <c:pt idx="4">
                  <c:v>348</c:v>
                </c:pt>
                <c:pt idx="5">
                  <c:v>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9D-4F32-9A59-0459B8AD23F7}"/>
            </c:ext>
          </c:extLst>
        </c:ser>
        <c:ser>
          <c:idx val="1"/>
          <c:order val="1"/>
          <c:tx>
            <c:strRef>
              <c:f>ARTICLES!$D$5</c:f>
              <c:strCache>
                <c:ptCount val="1"/>
                <c:pt idx="0">
                  <c:v>SCOPUS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ARTICLES!$B$6:$B$11</c:f>
              <c:strCache>
                <c:ptCount val="6"/>
                <c:pt idx="0">
                  <c:v>16/17</c:v>
                </c:pt>
                <c:pt idx="1">
                  <c:v>17/18</c:v>
                </c:pt>
                <c:pt idx="2">
                  <c:v>18/19</c:v>
                </c:pt>
                <c:pt idx="3">
                  <c:v>19/20</c:v>
                </c:pt>
                <c:pt idx="4">
                  <c:v>20/21</c:v>
                </c:pt>
                <c:pt idx="5">
                  <c:v>21/22</c:v>
                </c:pt>
              </c:strCache>
            </c:strRef>
          </c:cat>
          <c:val>
            <c:numRef>
              <c:f>ARTICLES!$D$6:$D$11</c:f>
              <c:numCache>
                <c:formatCode>0;\-0;;@</c:formatCode>
                <c:ptCount val="6"/>
                <c:pt idx="0">
                  <c:v>49</c:v>
                </c:pt>
                <c:pt idx="1">
                  <c:v>62</c:v>
                </c:pt>
                <c:pt idx="2">
                  <c:v>56</c:v>
                </c:pt>
                <c:pt idx="3">
                  <c:v>77</c:v>
                </c:pt>
                <c:pt idx="4">
                  <c:v>87</c:v>
                </c:pt>
                <c:pt idx="5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9D-4F32-9A59-0459B8AD23F7}"/>
            </c:ext>
          </c:extLst>
        </c:ser>
        <c:ser>
          <c:idx val="2"/>
          <c:order val="2"/>
          <c:tx>
            <c:strRef>
              <c:f>ARTICLES!$E$5</c:f>
              <c:strCache>
                <c:ptCount val="1"/>
                <c:pt idx="0">
                  <c:v>ESCI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ARTICLES!$B$6:$B$11</c:f>
              <c:strCache>
                <c:ptCount val="6"/>
                <c:pt idx="0">
                  <c:v>16/17</c:v>
                </c:pt>
                <c:pt idx="1">
                  <c:v>17/18</c:v>
                </c:pt>
                <c:pt idx="2">
                  <c:v>18/19</c:v>
                </c:pt>
                <c:pt idx="3">
                  <c:v>19/20</c:v>
                </c:pt>
                <c:pt idx="4">
                  <c:v>20/21</c:v>
                </c:pt>
                <c:pt idx="5">
                  <c:v>21/22</c:v>
                </c:pt>
              </c:strCache>
            </c:strRef>
          </c:cat>
          <c:val>
            <c:numRef>
              <c:f>ARTICLES!$E$6:$E$11</c:f>
              <c:numCache>
                <c:formatCode>0;\-0;;@</c:formatCode>
                <c:ptCount val="6"/>
                <c:pt idx="0">
                  <c:v>19</c:v>
                </c:pt>
                <c:pt idx="1">
                  <c:v>17</c:v>
                </c:pt>
                <c:pt idx="2">
                  <c:v>19</c:v>
                </c:pt>
                <c:pt idx="3">
                  <c:v>19</c:v>
                </c:pt>
                <c:pt idx="4">
                  <c:v>26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9D-4F32-9A59-0459B8AD23F7}"/>
            </c:ext>
          </c:extLst>
        </c:ser>
        <c:ser>
          <c:idx val="3"/>
          <c:order val="3"/>
          <c:tx>
            <c:strRef>
              <c:f>ARTICLES!$F$5</c:f>
              <c:strCache>
                <c:ptCount val="1"/>
                <c:pt idx="0">
                  <c:v>AHCI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ARTICLES!$B$6:$B$11</c:f>
              <c:strCache>
                <c:ptCount val="6"/>
                <c:pt idx="0">
                  <c:v>16/17</c:v>
                </c:pt>
                <c:pt idx="1">
                  <c:v>17/18</c:v>
                </c:pt>
                <c:pt idx="2">
                  <c:v>18/19</c:v>
                </c:pt>
                <c:pt idx="3">
                  <c:v>19/20</c:v>
                </c:pt>
                <c:pt idx="4">
                  <c:v>20/21</c:v>
                </c:pt>
                <c:pt idx="5">
                  <c:v>21/22</c:v>
                </c:pt>
              </c:strCache>
            </c:strRef>
          </c:cat>
          <c:val>
            <c:numRef>
              <c:f>ARTICLES!$F$6:$F$11</c:f>
              <c:numCache>
                <c:formatCode>0;\-0;;@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9D-4F32-9A59-0459B8AD23F7}"/>
            </c:ext>
          </c:extLst>
        </c:ser>
        <c:ser>
          <c:idx val="4"/>
          <c:order val="4"/>
          <c:tx>
            <c:strRef>
              <c:f>ARTICLES!$G$5</c:f>
              <c:strCache>
                <c:ptCount val="1"/>
                <c:pt idx="0">
                  <c:v>CARHUS</c:v>
                </c:pt>
              </c:strCache>
            </c:strRef>
          </c:tx>
          <c:spPr>
            <a:solidFill>
              <a:srgbClr val="FEEDE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ARTICLES!$B$6:$B$11</c:f>
              <c:strCache>
                <c:ptCount val="6"/>
                <c:pt idx="0">
                  <c:v>16/17</c:v>
                </c:pt>
                <c:pt idx="1">
                  <c:v>17/18</c:v>
                </c:pt>
                <c:pt idx="2">
                  <c:v>18/19</c:v>
                </c:pt>
                <c:pt idx="3">
                  <c:v>19/20</c:v>
                </c:pt>
                <c:pt idx="4">
                  <c:v>20/21</c:v>
                </c:pt>
                <c:pt idx="5">
                  <c:v>21/22</c:v>
                </c:pt>
              </c:strCache>
            </c:strRef>
          </c:cat>
          <c:val>
            <c:numRef>
              <c:f>ARTICLES!$G$6:$G$11</c:f>
              <c:numCache>
                <c:formatCode>0;\-0;;@</c:formatCode>
                <c:ptCount val="6"/>
                <c:pt idx="0">
                  <c:v>19</c:v>
                </c:pt>
                <c:pt idx="1">
                  <c:v>25</c:v>
                </c:pt>
                <c:pt idx="2">
                  <c:v>19</c:v>
                </c:pt>
                <c:pt idx="3">
                  <c:v>9</c:v>
                </c:pt>
                <c:pt idx="4">
                  <c:v>16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9D-4F32-9A59-0459B8AD2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6871280"/>
        <c:axId val="486869640"/>
      </c:barChart>
      <c:lineChart>
        <c:grouping val="standard"/>
        <c:varyColors val="0"/>
        <c:ser>
          <c:idx val="5"/>
          <c:order val="5"/>
          <c:tx>
            <c:strRef>
              <c:f>ARTICLES!$H$5</c:f>
              <c:strCache>
                <c:ptCount val="1"/>
                <c:pt idx="0">
                  <c:v>TOTALS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ca-ES" sz="1100" b="1" i="0" u="none" strike="noStrike" kern="1200" baseline="0">
                    <a:solidFill>
                      <a:sysClr val="windowText" lastClr="000000"/>
                    </a:solidFill>
                    <a:latin typeface="Akkurat" panose="02000503040000020004" pitchFamily="2" charset="0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ARTICLES!$B$6:$B$11</c:f>
              <c:strCache>
                <c:ptCount val="6"/>
                <c:pt idx="0">
                  <c:v>16/17</c:v>
                </c:pt>
                <c:pt idx="1">
                  <c:v>17/18</c:v>
                </c:pt>
                <c:pt idx="2">
                  <c:v>18/19</c:v>
                </c:pt>
                <c:pt idx="3">
                  <c:v>19/20</c:v>
                </c:pt>
                <c:pt idx="4">
                  <c:v>20/21</c:v>
                </c:pt>
                <c:pt idx="5">
                  <c:v>21/22</c:v>
                </c:pt>
              </c:strCache>
            </c:strRef>
          </c:cat>
          <c:val>
            <c:numRef>
              <c:f>ARTICLES!$H$6:$H$11</c:f>
              <c:numCache>
                <c:formatCode>0;\-0;;@</c:formatCode>
                <c:ptCount val="6"/>
                <c:pt idx="0">
                  <c:v>200</c:v>
                </c:pt>
                <c:pt idx="1">
                  <c:v>249</c:v>
                </c:pt>
                <c:pt idx="2">
                  <c:v>282</c:v>
                </c:pt>
                <c:pt idx="3">
                  <c:v>332</c:v>
                </c:pt>
                <c:pt idx="4">
                  <c:v>477</c:v>
                </c:pt>
                <c:pt idx="5">
                  <c:v>506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89D-4F32-9A59-0459B8AD2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871280"/>
        <c:axId val="486869640"/>
      </c:lineChart>
      <c:catAx>
        <c:axId val="48687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ca-ES" sz="1000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Akkurat" panose="02000503040000020004" pitchFamily="2" charset="0"/>
                <a:ea typeface="+mn-ea"/>
                <a:cs typeface="+mn-cs"/>
              </a:defRPr>
            </a:pPr>
            <a:endParaRPr lang="ca-ES"/>
          </a:p>
        </c:txPr>
        <c:crossAx val="486869640"/>
        <c:crosses val="autoZero"/>
        <c:auto val="1"/>
        <c:lblAlgn val="ctr"/>
        <c:lblOffset val="100"/>
        <c:noMultiLvlLbl val="0"/>
      </c:catAx>
      <c:valAx>
        <c:axId val="48686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\-0;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ca-ES" sz="1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kkurat" panose="02000503040000020004" pitchFamily="2" charset="0"/>
                <a:ea typeface="+mn-ea"/>
                <a:cs typeface="+mn-cs"/>
              </a:defRPr>
            </a:pPr>
            <a:endParaRPr lang="ca-ES"/>
          </a:p>
        </c:txPr>
        <c:crossAx val="48687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622429733971697"/>
          <c:y val="0.16517731888353679"/>
          <c:w val="0.1043954681544204"/>
          <c:h val="0.366116734503041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ca-ES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kkurat" panose="02000503040000020004" pitchFamily="2" charset="0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ca-ES" sz="1000" b="0" i="0" u="none" strike="noStrike" kern="1200" baseline="0">
          <a:solidFill>
            <a:schemeClr val="bg1">
              <a:lumMod val="50000"/>
            </a:schemeClr>
          </a:solidFill>
          <a:latin typeface="Akkurat" panose="02000503040000020004" pitchFamily="2" charset="0"/>
          <a:ea typeface="+mn-ea"/>
          <a:cs typeface="+mn-cs"/>
        </a:defRPr>
      </a:pPr>
      <a:endParaRPr lang="ca-E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[Quadre Comandament_MATRICULATS_20220621.xlsx]Quadre comandament!TablaDinámica1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2200" b="1" i="0" u="none" strike="noStrike" kern="1200" cap="all" spc="15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200" b="1" i="0" u="none" strike="noStrike" kern="1200" cap="all" spc="15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rPr>
              <a:t>Matrícules del curs 2021-22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2200" b="1" i="0" u="none" strike="noStrike" kern="1200" cap="all" spc="15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a-E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a-E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a-E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'Quadre comandament'!$B$5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AB0F2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'Quadre comandament'!$A$6:$A$16</c:f>
              <c:strCache>
                <c:ptCount val="10"/>
                <c:pt idx="0">
                  <c:v>Bioinformàtica</c:v>
                </c:pt>
                <c:pt idx="1">
                  <c:v>Ciències de l'Esport i del Moviment Humà</c:v>
                </c:pt>
                <c:pt idx="2">
                  <c:v>Ciències Experimentals i Tecnologies / Experimental Sciences and Technology</c:v>
                </c:pt>
                <c:pt idx="3">
                  <c:v>Cures Integrals i Serveis de Salut</c:v>
                </c:pt>
                <c:pt idx="4">
                  <c:v>Disseny i Comunicació</c:v>
                </c:pt>
                <c:pt idx="5">
                  <c:v>Dret, Economia i Empresa</c:v>
                </c:pt>
                <c:pt idx="6">
                  <c:v>Estudis de Gènere: Cultura, Societat i Polítiques</c:v>
                </c:pt>
                <c:pt idx="7">
                  <c:v>Innovació i Intervenció Educatives</c:v>
                </c:pt>
                <c:pt idx="8">
                  <c:v>Medicina i Ciències Biomèdiques</c:v>
                </c:pt>
                <c:pt idx="9">
                  <c:v>Traducció, Gènere i Estudis Culturals</c:v>
                </c:pt>
              </c:strCache>
            </c:strRef>
          </c:cat>
          <c:val>
            <c:numRef>
              <c:f>'Quadre comandament'!$B$6:$B$16</c:f>
              <c:numCache>
                <c:formatCode>General</c:formatCode>
                <c:ptCount val="10"/>
                <c:pt idx="0">
                  <c:v>6</c:v>
                </c:pt>
                <c:pt idx="1">
                  <c:v>11</c:v>
                </c:pt>
                <c:pt idx="2">
                  <c:v>49</c:v>
                </c:pt>
                <c:pt idx="3">
                  <c:v>73</c:v>
                </c:pt>
                <c:pt idx="4">
                  <c:v>19</c:v>
                </c:pt>
                <c:pt idx="5">
                  <c:v>20</c:v>
                </c:pt>
                <c:pt idx="6">
                  <c:v>14</c:v>
                </c:pt>
                <c:pt idx="7">
                  <c:v>45</c:v>
                </c:pt>
                <c:pt idx="8">
                  <c:v>58</c:v>
                </c:pt>
                <c:pt idx="9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96-4F32-9EAB-0520A930BE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9404288"/>
        <c:axId val="599401664"/>
      </c:barChart>
      <c:catAx>
        <c:axId val="5994042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599401664"/>
        <c:crosses val="autoZero"/>
        <c:auto val="1"/>
        <c:lblAlgn val="ctr"/>
        <c:lblOffset val="100"/>
        <c:noMultiLvlLbl val="0"/>
      </c:catAx>
      <c:valAx>
        <c:axId val="59940166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59940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ES" sz="2128" b="1" i="0" u="none" strike="noStrike" kern="1200" cap="all" spc="120" normalizeH="0" baseline="0" err="1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Tipologia</a:t>
            </a:r>
            <a:r>
              <a:rPr lang="es-ES"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2128" b="1" i="0" u="none" strike="noStrike" kern="1200" cap="all" spc="120" normalizeH="0" baseline="0" err="1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doctorands</a:t>
            </a:r>
            <a:r>
              <a:rPr lang="es-ES"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: </a:t>
            </a:r>
            <a:r>
              <a:rPr lang="es-ES" sz="2128" b="1" i="0" u="none" strike="noStrike" kern="1200" cap="all" spc="120" normalizeH="0" baseline="0" err="1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nacionalitat</a:t>
            </a:r>
            <a:endParaRPr lang="es-ES" sz="2128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762449301412320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2128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>
        <c:manualLayout>
          <c:layoutTarget val="inner"/>
          <c:xMode val="edge"/>
          <c:yMode val="edge"/>
          <c:x val="8.2025371828521432E-2"/>
          <c:y val="0.16158345140462033"/>
          <c:w val="0.89019685039370078"/>
          <c:h val="0.74027654359775974"/>
        </c:manualLayout>
      </c:layout>
      <c:lineChart>
        <c:grouping val="standard"/>
        <c:varyColors val="0"/>
        <c:ser>
          <c:idx val="0"/>
          <c:order val="0"/>
          <c:tx>
            <c:strRef>
              <c:f>Full1!$B$25</c:f>
              <c:strCache>
                <c:ptCount val="1"/>
                <c:pt idx="0">
                  <c:v>Doctorands i doctorandes</c:v>
                </c:pt>
              </c:strCache>
            </c:strRef>
          </c:tx>
          <c:spPr>
            <a:ln w="38100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Full1!$C$24:$L$24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Full1!$C$25:$L$25</c:f>
              <c:numCache>
                <c:formatCode>General</c:formatCode>
                <c:ptCount val="10"/>
                <c:pt idx="0">
                  <c:v>109</c:v>
                </c:pt>
                <c:pt idx="1">
                  <c:v>133</c:v>
                </c:pt>
                <c:pt idx="2">
                  <c:v>148</c:v>
                </c:pt>
                <c:pt idx="3">
                  <c:v>165</c:v>
                </c:pt>
                <c:pt idx="4">
                  <c:v>181</c:v>
                </c:pt>
                <c:pt idx="5">
                  <c:v>190</c:v>
                </c:pt>
                <c:pt idx="6">
                  <c:v>225</c:v>
                </c:pt>
                <c:pt idx="7">
                  <c:v>264</c:v>
                </c:pt>
                <c:pt idx="8">
                  <c:v>305</c:v>
                </c:pt>
                <c:pt idx="9">
                  <c:v>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4A-41BC-826D-A7C3F4AE7F85}"/>
            </c:ext>
          </c:extLst>
        </c:ser>
        <c:ser>
          <c:idx val="1"/>
          <c:order val="1"/>
          <c:tx>
            <c:strRef>
              <c:f>Full1!$B$26</c:f>
              <c:strCache>
                <c:ptCount val="1"/>
                <c:pt idx="0">
                  <c:v>Estrangers</c:v>
                </c:pt>
              </c:strCache>
            </c:strRef>
          </c:tx>
          <c:spPr>
            <a:ln w="38100" cap="rnd">
              <a:solidFill>
                <a:srgbClr val="AB0F2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Full1!$C$24:$L$24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Full1!$C$26:$L$26</c:f>
              <c:numCache>
                <c:formatCode>General</c:formatCode>
                <c:ptCount val="10"/>
                <c:pt idx="0">
                  <c:v>12</c:v>
                </c:pt>
                <c:pt idx="1">
                  <c:v>14</c:v>
                </c:pt>
                <c:pt idx="2">
                  <c:v>14</c:v>
                </c:pt>
                <c:pt idx="3">
                  <c:v>20</c:v>
                </c:pt>
                <c:pt idx="4">
                  <c:v>21</c:v>
                </c:pt>
                <c:pt idx="5">
                  <c:v>25</c:v>
                </c:pt>
                <c:pt idx="6">
                  <c:v>30</c:v>
                </c:pt>
                <c:pt idx="7">
                  <c:v>37</c:v>
                </c:pt>
                <c:pt idx="8">
                  <c:v>46</c:v>
                </c:pt>
                <c:pt idx="9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4A-41BC-826D-A7C3F4AE7F8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54148783"/>
        <c:axId val="254142959"/>
      </c:lineChart>
      <c:catAx>
        <c:axId val="25414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54142959"/>
        <c:crosses val="autoZero"/>
        <c:auto val="1"/>
        <c:lblAlgn val="ctr"/>
        <c:lblOffset val="100"/>
        <c:noMultiLvlLbl val="0"/>
      </c:catAx>
      <c:valAx>
        <c:axId val="254142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54148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ca-ES"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ca-ES"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Tipologia doctorands: direccions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ca-ES" sz="2128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B0F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41-40A9-A34C-C0A116172A23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41-40A9-A34C-C0A116172A23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0FFE1F0-C4AD-49AC-A0A2-BE78BDD97673}" type="VALU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r>
                      <a:rPr lang="en-US" baseline="0">
                        <a:solidFill>
                          <a:schemeClr val="bg1"/>
                        </a:solidFill>
                      </a:rPr>
                      <a:t>
</a:t>
                    </a:r>
                    <a:fld id="{4404D731-675E-46ED-86F2-1960F90B7E31}" type="PERCENTAGE">
                      <a:rPr lang="en-US" b="1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[PERCENTATGE]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a-ES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41-40A9-A34C-C0A116172A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8F4E010-DC6A-441E-BD6E-826A7C9382A4}" type="VALUE">
                      <a:rPr lang="en-US"/>
                      <a:pPr/>
                      <a:t>[VALOR]</a:t>
                    </a:fld>
                    <a:r>
                      <a:rPr lang="en-US" baseline="0"/>
                      <a:t>
</a:t>
                    </a:r>
                    <a:fld id="{49EFFACD-C3BE-465D-A470-DD7DF974099F}" type="PERCENTAGE">
                      <a:rPr lang="en-US" b="1" baseline="0"/>
                      <a:pPr/>
                      <a:t>[PERCENTATGE]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B41-40A9-A34C-C0A116172A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('Quadre comandament'!$T$108,'Quadre comandament'!$V$108)</c:f>
              <c:strCache>
                <c:ptCount val="2"/>
                <c:pt idx="0">
                  <c:v>codirigides</c:v>
                </c:pt>
                <c:pt idx="1">
                  <c:v>no codirigides</c:v>
                </c:pt>
              </c:strCache>
              <c:extLst/>
            </c:strRef>
          </c:cat>
          <c:val>
            <c:numRef>
              <c:f>('Quadre comandament'!$T$119,'Quadre comandament'!$V$119)</c:f>
              <c:numCache>
                <c:formatCode>General</c:formatCode>
                <c:ptCount val="2"/>
                <c:pt idx="0">
                  <c:v>272</c:v>
                </c:pt>
                <c:pt idx="1">
                  <c:v>65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5B41-40A9-A34C-C0A116172A2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s-ES"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ES" sz="2128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Tipologia doctorands: permanència </a:t>
            </a:r>
          </a:p>
        </c:rich>
      </c:tx>
      <c:layout>
        <c:manualLayout>
          <c:xMode val="edge"/>
          <c:yMode val="edge"/>
          <c:x val="0.15413800438406736"/>
          <c:y val="2.89403612076106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s-ES" sz="2128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B0F2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45-4FB1-8D47-644D94275034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45-4FB1-8D47-644D9427503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a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045-4FB1-8D47-644D94275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'Quadre comandament'!$E$79:$F$79</c:f>
              <c:strCache>
                <c:ptCount val="2"/>
                <c:pt idx="0">
                  <c:v>% Temps complert</c:v>
                </c:pt>
                <c:pt idx="1">
                  <c:v>% Temps parcial</c:v>
                </c:pt>
              </c:strCache>
            </c:strRef>
          </c:cat>
          <c:val>
            <c:numRef>
              <c:f>'Quadre comandament'!$E$90:$F$90</c:f>
              <c:numCache>
                <c:formatCode>0%</c:formatCode>
                <c:ptCount val="2"/>
                <c:pt idx="0">
                  <c:v>0.39169139465875369</c:v>
                </c:pt>
                <c:pt idx="1">
                  <c:v>0.60830860534124631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45-4FB1-8D47-644D94275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598151192639387"/>
          <c:y val="0.8549898794734524"/>
          <c:w val="0.31719448530472155"/>
          <c:h val="0.12079060103684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TIPOLOGIA DOCTORANDS: FINANÇAMENT</a:t>
            </a:r>
          </a:p>
        </c:rich>
      </c:tx>
      <c:layout>
        <c:manualLayout>
          <c:xMode val="edge"/>
          <c:yMode val="edge"/>
          <c:x val="0.1320137795275590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'Gràfic tesis'!$I$62</c:f>
              <c:strCache>
                <c:ptCount val="1"/>
                <c:pt idx="0">
                  <c:v>Competitives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'Gràfic tesis'!$J$61:$S$61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'Gràfic tesis'!$J$62:$S$62</c:f>
              <c:numCache>
                <c:formatCode>General</c:formatCode>
                <c:ptCount val="10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7F-44F1-BF63-7C6960999C98}"/>
            </c:ext>
          </c:extLst>
        </c:ser>
        <c:ser>
          <c:idx val="1"/>
          <c:order val="1"/>
          <c:tx>
            <c:strRef>
              <c:f>'Gràfic tesis'!$I$63</c:f>
              <c:strCache>
                <c:ptCount val="1"/>
                <c:pt idx="0">
                  <c:v>Ajuts UVic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'Gràfic tesis'!$J$61:$S$61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'Gràfic tesis'!$J$63:$S$63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8</c:v>
                </c:pt>
                <c:pt idx="6">
                  <c:v>7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7F-44F1-BF63-7C6960999C98}"/>
            </c:ext>
          </c:extLst>
        </c:ser>
        <c:ser>
          <c:idx val="2"/>
          <c:order val="2"/>
          <c:tx>
            <c:strRef>
              <c:f>'Gràfic tesis'!$I$64</c:f>
              <c:strCache>
                <c:ptCount val="1"/>
                <c:pt idx="0">
                  <c:v>ITN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'Gràfic tesis'!$J$61:$S$61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'Gràfic tesis'!$J$64:$S$64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7F-44F1-BF63-7C6960999C98}"/>
            </c:ext>
          </c:extLst>
        </c:ser>
        <c:ser>
          <c:idx val="3"/>
          <c:order val="3"/>
          <c:tx>
            <c:strRef>
              <c:f>'Gràfic tesis'!$I$65</c:f>
              <c:strCache>
                <c:ptCount val="1"/>
                <c:pt idx="0">
                  <c:v>Doctorat industrial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'Gràfic tesis'!$J$61:$S$61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'Gràfic tesis'!$J$65:$S$65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11</c:v>
                </c:pt>
                <c:pt idx="4">
                  <c:v>13</c:v>
                </c:pt>
                <c:pt idx="5">
                  <c:v>11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7F-44F1-BF63-7C6960999C98}"/>
            </c:ext>
          </c:extLst>
        </c:ser>
        <c:ser>
          <c:idx val="4"/>
          <c:order val="4"/>
          <c:tx>
            <c:strRef>
              <c:f>'Gràfic tesis'!$I$66</c:f>
              <c:strCache>
                <c:ptCount val="1"/>
                <c:pt idx="0">
                  <c:v>Mecenes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'Gràfic tesis'!$J$61:$S$61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'Gràfic tesis'!$J$66:$S$66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7F-44F1-BF63-7C6960999C98}"/>
            </c:ext>
          </c:extLst>
        </c:ser>
        <c:ser>
          <c:idx val="5"/>
          <c:order val="5"/>
          <c:tx>
            <c:strRef>
              <c:f>'Gràfic tesis'!$I$67</c:f>
              <c:strCache>
                <c:ptCount val="1"/>
                <c:pt idx="0">
                  <c:v>Projectes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'Gràfic tesis'!$J$61:$S$61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'Gràfic tesis'!$J$67:$S$67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6</c:v>
                </c:pt>
                <c:pt idx="5">
                  <c:v>5</c:v>
                </c:pt>
                <c:pt idx="6">
                  <c:v>9</c:v>
                </c:pt>
                <c:pt idx="7">
                  <c:v>10</c:v>
                </c:pt>
                <c:pt idx="8">
                  <c:v>6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7F-44F1-BF63-7C6960999C98}"/>
            </c:ext>
          </c:extLst>
        </c:ser>
        <c:ser>
          <c:idx val="6"/>
          <c:order val="6"/>
          <c:tx>
            <c:strRef>
              <c:f>'Gràfic tesis'!$I$68</c:f>
              <c:strCache>
                <c:ptCount val="1"/>
                <c:pt idx="0">
                  <c:v>Total matriculats sense ajut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'Gràfic tesis'!$J$61:$S$61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2021/22</c:v>
                </c:pt>
              </c:strCache>
            </c:strRef>
          </c:cat>
          <c:val>
            <c:numRef>
              <c:f>'Gràfic tesis'!$J$68:$S$68</c:f>
              <c:numCache>
                <c:formatCode>General</c:formatCode>
                <c:ptCount val="10"/>
                <c:pt idx="0">
                  <c:v>96</c:v>
                </c:pt>
                <c:pt idx="1">
                  <c:v>115</c:v>
                </c:pt>
                <c:pt idx="2">
                  <c:v>127</c:v>
                </c:pt>
                <c:pt idx="3">
                  <c:v>139</c:v>
                </c:pt>
                <c:pt idx="4">
                  <c:v>149</c:v>
                </c:pt>
                <c:pt idx="5">
                  <c:v>156</c:v>
                </c:pt>
                <c:pt idx="6">
                  <c:v>185</c:v>
                </c:pt>
                <c:pt idx="7">
                  <c:v>222</c:v>
                </c:pt>
                <c:pt idx="8">
                  <c:v>264</c:v>
                </c:pt>
                <c:pt idx="9">
                  <c:v>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7F-44F1-BF63-7C6960999C9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703135712"/>
        <c:axId val="703136544"/>
      </c:barChart>
      <c:catAx>
        <c:axId val="70313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703136544"/>
        <c:crosses val="autoZero"/>
        <c:auto val="1"/>
        <c:lblAlgn val="ctr"/>
        <c:lblOffset val="100"/>
        <c:noMultiLvlLbl val="0"/>
      </c:catAx>
      <c:valAx>
        <c:axId val="7031365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313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2128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'Gràfic presentacions PPT'!$A$32</c:f>
              <c:strCache>
                <c:ptCount val="1"/>
                <c:pt idx="0">
                  <c:v>Tesis llegides</c:v>
                </c:pt>
              </c:strCache>
            </c:strRef>
          </c:tx>
          <c:spPr>
            <a:solidFill>
              <a:srgbClr val="AB0F2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'Gràfic presentacions PPT'!$B$31:$R$31</c:f>
              <c:strCache>
                <c:ptCount val="10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  <c:pt idx="4">
                  <c:v>2016/17</c:v>
                </c:pt>
                <c:pt idx="5">
                  <c:v>2017/18</c:v>
                </c:pt>
                <c:pt idx="6">
                  <c:v>2018/19</c:v>
                </c:pt>
                <c:pt idx="7">
                  <c:v>2019/20</c:v>
                </c:pt>
                <c:pt idx="8">
                  <c:v>2020/21</c:v>
                </c:pt>
                <c:pt idx="9">
                  <c:v>2021-22</c:v>
                </c:pt>
              </c:strCache>
              <c:extLst/>
            </c:strRef>
          </c:cat>
          <c:val>
            <c:numRef>
              <c:f>'Gràfic presentacions PPT'!$B$32:$R$32</c:f>
              <c:numCache>
                <c:formatCode>General</c:formatCode>
                <c:ptCount val="10"/>
                <c:pt idx="0">
                  <c:v>8</c:v>
                </c:pt>
                <c:pt idx="1">
                  <c:v>9</c:v>
                </c:pt>
                <c:pt idx="2">
                  <c:v>12</c:v>
                </c:pt>
                <c:pt idx="3">
                  <c:v>16</c:v>
                </c:pt>
                <c:pt idx="4">
                  <c:v>22</c:v>
                </c:pt>
                <c:pt idx="5">
                  <c:v>24</c:v>
                </c:pt>
                <c:pt idx="6">
                  <c:v>10</c:v>
                </c:pt>
                <c:pt idx="7">
                  <c:v>19</c:v>
                </c:pt>
                <c:pt idx="8">
                  <c:v>22</c:v>
                </c:pt>
                <c:pt idx="9">
                  <c:v>41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930B-4664-AFD6-CB27D80B97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24701312"/>
        <c:axId val="2124684672"/>
      </c:barChart>
      <c:catAx>
        <c:axId val="212470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124684672"/>
        <c:crosses val="autoZero"/>
        <c:auto val="1"/>
        <c:lblAlgn val="ctr"/>
        <c:lblOffset val="100"/>
        <c:noMultiLvlLbl val="0"/>
      </c:catAx>
      <c:valAx>
        <c:axId val="212468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12470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8381452318461"/>
          <c:y val="4.434553768819962E-2"/>
          <c:w val="0.84396062992125986"/>
          <c:h val="0.695168226423852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Projectes_europeus!$C$8</c:f>
              <c:strCache>
                <c:ptCount val="1"/>
                <c:pt idx="0">
                  <c:v>Projectes europeus vigents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13"/>
              <c:layout>
                <c:manualLayout>
                  <c:x val="1.9291410484875648E-2"/>
                  <c:y val="2.833864366788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E7-47F7-85F5-B26694651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Projectes_europeus!$D$7:$Q$7</c:f>
              <c:strCache>
                <c:ptCount val="14"/>
                <c:pt idx="0">
                  <c:v> 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 2012/13</c:v>
                </c:pt>
                <c:pt idx="5">
                  <c:v> 2013/14</c:v>
                </c:pt>
                <c:pt idx="6">
                  <c:v> 2014/15</c:v>
                </c:pt>
                <c:pt idx="7">
                  <c:v>2015/16</c:v>
                </c:pt>
                <c:pt idx="8">
                  <c:v>2016/17</c:v>
                </c:pt>
                <c:pt idx="9">
                  <c:v> 2017/18</c:v>
                </c:pt>
                <c:pt idx="10">
                  <c:v> 2018/19</c:v>
                </c:pt>
                <c:pt idx="11">
                  <c:v>2019/20</c:v>
                </c:pt>
                <c:pt idx="12">
                  <c:v>2020/21</c:v>
                </c:pt>
                <c:pt idx="13">
                  <c:v>2021/22</c:v>
                </c:pt>
              </c:strCache>
            </c:strRef>
          </c:cat>
          <c:val>
            <c:numRef>
              <c:f>Projectes_europeus!$D$8:$Q$8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7</c:v>
                </c:pt>
                <c:pt idx="8">
                  <c:v>12</c:v>
                </c:pt>
                <c:pt idx="9">
                  <c:v>19</c:v>
                </c:pt>
                <c:pt idx="10">
                  <c:v>29</c:v>
                </c:pt>
                <c:pt idx="11">
                  <c:v>38</c:v>
                </c:pt>
                <c:pt idx="12">
                  <c:v>48</c:v>
                </c:pt>
                <c:pt idx="13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E7-47F7-85F5-B26694651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1092456"/>
        <c:axId val="531090888"/>
      </c:barChart>
      <c:lineChart>
        <c:grouping val="standard"/>
        <c:varyColors val="0"/>
        <c:ser>
          <c:idx val="1"/>
          <c:order val="1"/>
          <c:tx>
            <c:strRef>
              <c:f>Projectes_europeus!$C$9</c:f>
              <c:strCache>
                <c:ptCount val="1"/>
                <c:pt idx="0">
                  <c:v>Sol·licituds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tx1"/>
              </a:solidFill>
              <a:ln w="0">
                <a:solidFill>
                  <a:schemeClr val="tx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Projectes_europeus!$D$7:$Q$7</c:f>
              <c:strCache>
                <c:ptCount val="14"/>
                <c:pt idx="0">
                  <c:v> 2008/09</c:v>
                </c:pt>
                <c:pt idx="1">
                  <c:v>2009/10</c:v>
                </c:pt>
                <c:pt idx="2">
                  <c:v>2010/11</c:v>
                </c:pt>
                <c:pt idx="3">
                  <c:v>2011/12</c:v>
                </c:pt>
                <c:pt idx="4">
                  <c:v> 2012/13</c:v>
                </c:pt>
                <c:pt idx="5">
                  <c:v> 2013/14</c:v>
                </c:pt>
                <c:pt idx="6">
                  <c:v> 2014/15</c:v>
                </c:pt>
                <c:pt idx="7">
                  <c:v>2015/16</c:v>
                </c:pt>
                <c:pt idx="8">
                  <c:v>2016/17</c:v>
                </c:pt>
                <c:pt idx="9">
                  <c:v> 2017/18</c:v>
                </c:pt>
                <c:pt idx="10">
                  <c:v> 2018/19</c:v>
                </c:pt>
                <c:pt idx="11">
                  <c:v>2019/20</c:v>
                </c:pt>
                <c:pt idx="12">
                  <c:v>2020/21</c:v>
                </c:pt>
                <c:pt idx="13">
                  <c:v>2021/22</c:v>
                </c:pt>
              </c:strCache>
            </c:strRef>
          </c:cat>
          <c:val>
            <c:numRef>
              <c:f>Projectes_europeus!$D$9:$Q$9</c:f>
              <c:numCache>
                <c:formatCode>General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9</c:v>
                </c:pt>
                <c:pt idx="4">
                  <c:v>8</c:v>
                </c:pt>
                <c:pt idx="5">
                  <c:v>19</c:v>
                </c:pt>
                <c:pt idx="6">
                  <c:v>48</c:v>
                </c:pt>
                <c:pt idx="7">
                  <c:v>36</c:v>
                </c:pt>
                <c:pt idx="8">
                  <c:v>28</c:v>
                </c:pt>
                <c:pt idx="9">
                  <c:v>47</c:v>
                </c:pt>
                <c:pt idx="10">
                  <c:v>45</c:v>
                </c:pt>
                <c:pt idx="11">
                  <c:v>80</c:v>
                </c:pt>
                <c:pt idx="12">
                  <c:v>69</c:v>
                </c:pt>
                <c:pt idx="13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E7-47F7-85F5-B26694651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1092456"/>
        <c:axId val="531090888"/>
      </c:lineChart>
      <c:catAx>
        <c:axId val="5310924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a-ES" sz="1400">
                    <a:solidFill>
                      <a:sysClr val="windowText" lastClr="000000"/>
                    </a:solidFill>
                  </a:rPr>
                  <a:t>Curs</a:t>
                </a:r>
              </a:p>
            </c:rich>
          </c:tx>
          <c:layout>
            <c:manualLayout>
              <c:xMode val="edge"/>
              <c:yMode val="edge"/>
              <c:x val="0.48450274819065547"/>
              <c:y val="0.893790511098683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ca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36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531090888"/>
        <c:crosses val="autoZero"/>
        <c:auto val="1"/>
        <c:lblAlgn val="ctr"/>
        <c:lblOffset val="100"/>
        <c:noMultiLvlLbl val="0"/>
      </c:catAx>
      <c:valAx>
        <c:axId val="531090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a-ES" sz="1400">
                    <a:solidFill>
                      <a:sysClr val="windowText" lastClr="000000"/>
                    </a:solidFill>
                  </a:rPr>
                  <a:t>Nombre de Projectes Europeus</a:t>
                </a:r>
              </a:p>
            </c:rich>
          </c:tx>
          <c:layout>
            <c:manualLayout>
              <c:xMode val="edge"/>
              <c:yMode val="edge"/>
              <c:x val="1.7773469112948529E-2"/>
              <c:y val="0.156099497873607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ca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53109245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l"/>
      <c:layout>
        <c:manualLayout>
          <c:xMode val="edge"/>
          <c:yMode val="edge"/>
          <c:x val="0.15113551274878409"/>
          <c:y val="0.14250704157629843"/>
          <c:w val="0.23490067377383572"/>
          <c:h val="0.13144690197261508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effectLst/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0.87638</cdr:x>
      <cdr:y>0.82325</cdr:y>
    </cdr:from>
    <cdr:to>
      <cdr:x>1</cdr:x>
      <cdr:y>1</cdr:y>
    </cdr:to>
    <cdr:sp macro="" textlink="">
      <cdr:nvSpPr>
        <cdr:cNvPr id="2" name="QuadreDeText 5">
          <a:extLst xmlns:a="http://schemas.openxmlformats.org/drawingml/2006/main">
            <a:ext uri="{FF2B5EF4-FFF2-40B4-BE49-F238E27FC236}">
              <a16:creationId xmlns:a16="http://schemas.microsoft.com/office/drawing/2014/main" id="{FD0744CB-7646-442C-B48A-03B315CA3376}"/>
            </a:ext>
          </a:extLst>
        </cdr:cNvPr>
        <cdr:cNvSpPr txBox="1"/>
      </cdr:nvSpPr>
      <cdr:spPr>
        <a:xfrm xmlns:a="http://schemas.openxmlformats.org/drawingml/2006/main">
          <a:off x="7980229" y="4081478"/>
          <a:ext cx="1125671" cy="87628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a-ES" sz="800"/>
            <a:t>Font: Biblioteca</a:t>
          </a:r>
          <a:r>
            <a:rPr lang="ca-ES" sz="800" baseline="0"/>
            <a:t> de la UVIC-UCC, Juliol 2022 en base a dades d'indicadors de publicacions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0.87638</cdr:x>
      <cdr:y>0.82325</cdr:y>
    </cdr:from>
    <cdr:to>
      <cdr:x>1</cdr:x>
      <cdr:y>1</cdr:y>
    </cdr:to>
    <cdr:sp macro="" textlink="">
      <cdr:nvSpPr>
        <cdr:cNvPr id="2" name="QuadreDeText 5">
          <a:extLst xmlns:a="http://schemas.openxmlformats.org/drawingml/2006/main">
            <a:ext uri="{FF2B5EF4-FFF2-40B4-BE49-F238E27FC236}">
              <a16:creationId xmlns:a16="http://schemas.microsoft.com/office/drawing/2014/main" id="{FD0744CB-7646-442C-B48A-03B315CA3376}"/>
            </a:ext>
          </a:extLst>
        </cdr:cNvPr>
        <cdr:cNvSpPr txBox="1"/>
      </cdr:nvSpPr>
      <cdr:spPr>
        <a:xfrm xmlns:a="http://schemas.openxmlformats.org/drawingml/2006/main">
          <a:off x="7980229" y="4081478"/>
          <a:ext cx="1125671" cy="87628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a-ES" sz="800"/>
            <a:t>Font: Biblioteca</a:t>
          </a:r>
          <a:r>
            <a:rPr lang="ca-ES" sz="800" baseline="0"/>
            <a:t> de la UVIC-UCC, Juliol 2022 en base a dades d'indicadors de publicacions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04CCD88-C62E-4447-B5CC-F62B05772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E1A93ED7-D35F-4725-970A-AC6283175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FC84BE0A-F94A-43F3-8DC1-F78D5494A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6241B06-DB1C-4C97-B45A-5DF33171A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A65FD4A4-2562-4EC0-AF60-5DB7F424C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6981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32F0581-E80F-4354-B14A-3A8065C9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DC690CE2-266C-4B41-9AED-CB52B6DB0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44FE0409-3FE2-41BE-A84B-299FA203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C2B7854-3375-4942-A9E2-568B48ED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2D1FF1B-16DA-4D34-AE13-14E7CCAA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0364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18016C7F-340E-4AB7-BF52-51553855A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1948C589-9A4E-49C4-A125-45FCE4062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D0CABFF-1AE7-4689-B25C-FFB8EF5F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497E4BD-F098-46EC-BCEB-21318789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0CA8D273-0481-4061-9B9C-C45121BA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2927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2122443A-645C-4A00-908D-4B44E54C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0C4C6194-E022-4C87-9477-A3E1D1981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637BBB8-98F9-454D-96B9-1A6BDD030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C91FF9D7-2D2A-4B82-8D47-9AAB2003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079AB55-BB65-4446-88D7-EE39250B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4962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6F21C27-4D86-48BD-9961-8BFBC6825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4371FBA1-D8C9-4E7C-9046-63522EEAF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38C47EC-F8DA-4716-BC8E-4A671DC65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5BCD7C1-0503-4B7A-9F5F-D47A62BD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3BB16C0-2594-48D6-9C0A-551E7055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4215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CE01494-E7DB-45E7-AD16-A0A5F4F4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DA27EB2-9679-469B-AF43-92A730D9AD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1EB25E1A-6775-4FBC-90C8-EE77429B4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15E407E8-5828-440A-B002-7865E6E7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A4A07CD5-6B74-44F9-99E0-2A258A74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E23AB357-D6E4-414E-9BE4-C40330A1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0021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A123C45-62C8-4367-8B06-6339910F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E5BFD5CB-CADB-449B-AF22-160F40C8F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25DAFEB0-6CC0-4591-9BD4-8BE3F14C6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D82E82D9-4C77-46F5-A31C-4ACAA372C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FCEE16CB-0379-4EF8-BED1-66D05A888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C048B9BF-70A0-4315-BDDC-CA35F633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515B6B9F-7924-47EC-BE31-970DB95A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A0A3CA79-5D3C-4067-BF5B-E0E693DA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0248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25DDAB4-B5BD-4491-BE01-6CC14880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059696DD-BA4D-4D2F-B4B7-5A12FC5E3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D8A3013E-4375-45A7-BD4A-CF37D87C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4E8542FC-C3E1-4A2E-8429-C6AF4987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666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9E7FA0B8-BCF9-4871-BB7F-A7D2AF880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0D5C6B07-B586-4B9E-8CBB-015086DB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68288715-B180-4358-A42C-D688AFB34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7581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71B121E6-8DDC-4E90-92FC-3880F7540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B772C95-7E06-4784-83D6-0624FCC1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B5C3A089-4238-4BBE-B895-83606A178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8562E405-7C13-40ED-87BD-E9CB0C71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9841C92-592C-49E0-A64D-5D3C5240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831F8FF0-0F10-4460-B42D-A10217EFF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4461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6F4F6A7-E0D0-434D-9644-D4EFFE5C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D90F44BE-F5B1-4970-87FA-46CC17FF4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B869F474-A634-41F9-81B6-C1FA78B85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1606DED1-D8E5-454F-B3AA-FBF1E9F55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3396E8B-590E-4032-884D-E7EF1ECE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57E809D7-533E-4832-94B1-D3DDD16C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2315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86F6EC2E-E291-4B80-A15E-609C5D15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8E343206-F877-44E3-9F25-A687CB9D1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698B99DE-5B58-493D-9A77-1107A4D03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DF92A334-CF5D-4C16-B855-D0039940F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F06490D-61A3-4AAA-91FE-C33F618D4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224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chart" Target="../charts/chart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chart" Target="../charts/char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C939DF-95FA-4F2E-9242-7915A028391B}"/>
              </a:ext>
            </a:extLst>
          </p:cNvPr>
          <p:cNvSpPr/>
          <p:nvPr/>
        </p:nvSpPr>
        <p:spPr>
          <a:xfrm>
            <a:off x="94268" y="84841"/>
            <a:ext cx="12009748" cy="6674178"/>
          </a:xfrm>
          <a:prstGeom prst="rect">
            <a:avLst/>
          </a:prstGeom>
          <a:solidFill>
            <a:srgbClr val="AB0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8" name="Imatge 7">
            <a:extLst>
              <a:ext uri="{FF2B5EF4-FFF2-40B4-BE49-F238E27FC236}">
                <a16:creationId xmlns:a16="http://schemas.microsoft.com/office/drawing/2014/main" id="{ACC8E1BD-9D32-48F1-8DFF-B688FA98D8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202" y="843699"/>
            <a:ext cx="5559847" cy="5321431"/>
          </a:xfrm>
          <a:prstGeom prst="rect">
            <a:avLst/>
          </a:prstGeom>
        </p:spPr>
      </p:pic>
      <p:sp>
        <p:nvSpPr>
          <p:cNvPr id="9" name="QuadreDeText 8">
            <a:extLst>
              <a:ext uri="{FF2B5EF4-FFF2-40B4-BE49-F238E27FC236}">
                <a16:creationId xmlns:a16="http://schemas.microsoft.com/office/drawing/2014/main" id="{7FCCCE6D-0B1E-47A1-BF85-AC2D28EC578F}"/>
              </a:ext>
            </a:extLst>
          </p:cNvPr>
          <p:cNvSpPr txBox="1"/>
          <p:nvPr/>
        </p:nvSpPr>
        <p:spPr>
          <a:xfrm>
            <a:off x="311084" y="2350252"/>
            <a:ext cx="6226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b="1" dirty="0">
                <a:solidFill>
                  <a:schemeClr val="bg1"/>
                </a:solidFill>
              </a:rPr>
              <a:t>Evolució de la RECERCA de la </a:t>
            </a:r>
            <a:r>
              <a:rPr lang="ca-ES" sz="4800" b="1" dirty="0" err="1">
                <a:solidFill>
                  <a:schemeClr val="bg1"/>
                </a:solidFill>
              </a:rPr>
              <a:t>Uvic</a:t>
            </a:r>
            <a:r>
              <a:rPr lang="ca-ES" sz="4800" b="1" dirty="0">
                <a:solidFill>
                  <a:schemeClr val="bg1"/>
                </a:solidFill>
              </a:rPr>
              <a:t>-UCC</a:t>
            </a:r>
          </a:p>
          <a:p>
            <a:endParaRPr lang="ca-ES" sz="4800" b="1" dirty="0">
              <a:solidFill>
                <a:schemeClr val="bg1"/>
              </a:solidFill>
            </a:endParaRPr>
          </a:p>
          <a:p>
            <a:r>
              <a:rPr lang="ca-ES" sz="4800" dirty="0">
                <a:solidFill>
                  <a:schemeClr val="bg1"/>
                </a:solidFill>
              </a:rPr>
              <a:t>Curs 2021/2022</a:t>
            </a:r>
          </a:p>
        </p:txBody>
      </p:sp>
      <p:sp>
        <p:nvSpPr>
          <p:cNvPr id="10" name="QuadreDeText 9">
            <a:extLst>
              <a:ext uri="{FF2B5EF4-FFF2-40B4-BE49-F238E27FC236}">
                <a16:creationId xmlns:a16="http://schemas.microsoft.com/office/drawing/2014/main" id="{FBC93A20-4B7A-4422-8ED2-A37DDDE7CBDD}"/>
              </a:ext>
            </a:extLst>
          </p:cNvPr>
          <p:cNvSpPr txBox="1"/>
          <p:nvPr/>
        </p:nvSpPr>
        <p:spPr>
          <a:xfrm>
            <a:off x="311085" y="395926"/>
            <a:ext cx="337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>
                <a:solidFill>
                  <a:schemeClr val="bg1"/>
                </a:solidFill>
              </a:rPr>
              <a:t>Universitat de Vic –</a:t>
            </a:r>
          </a:p>
          <a:p>
            <a:r>
              <a:rPr lang="ca-ES">
                <a:solidFill>
                  <a:schemeClr val="bg1"/>
                </a:solidFill>
              </a:rPr>
              <a:t>Universitat Central de Catalunya</a:t>
            </a:r>
          </a:p>
        </p:txBody>
      </p:sp>
      <p:pic>
        <p:nvPicPr>
          <p:cNvPr id="13" name="Imatge 12">
            <a:extLst>
              <a:ext uri="{FF2B5EF4-FFF2-40B4-BE49-F238E27FC236}">
                <a16:creationId xmlns:a16="http://schemas.microsoft.com/office/drawing/2014/main" id="{28CF1040-CC21-4D54-AD05-F7040CD823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51" y="5801603"/>
            <a:ext cx="2805814" cy="928435"/>
          </a:xfrm>
          <a:prstGeom prst="rect">
            <a:avLst/>
          </a:prstGeom>
        </p:spPr>
      </p:pic>
      <p:sp>
        <p:nvSpPr>
          <p:cNvPr id="7" name="QuadreDeText 6">
            <a:extLst>
              <a:ext uri="{FF2B5EF4-FFF2-40B4-BE49-F238E27FC236}">
                <a16:creationId xmlns:a16="http://schemas.microsoft.com/office/drawing/2014/main" id="{3FFC431B-BC68-4ABD-87E2-62C2C73A5E56}"/>
              </a:ext>
            </a:extLst>
          </p:cNvPr>
          <p:cNvSpPr txBox="1"/>
          <p:nvPr/>
        </p:nvSpPr>
        <p:spPr>
          <a:xfrm>
            <a:off x="6711682" y="6191783"/>
            <a:ext cx="521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2400" b="1" dirty="0">
                <a:solidFill>
                  <a:schemeClr val="bg1"/>
                </a:solidFill>
              </a:rPr>
              <a:t>Juliol 2022</a:t>
            </a:r>
          </a:p>
        </p:txBody>
      </p:sp>
    </p:spTree>
    <p:extLst>
      <p:ext uri="{BB962C8B-B14F-4D97-AF65-F5344CB8AC3E}">
        <p14:creationId xmlns:p14="http://schemas.microsoft.com/office/powerpoint/2010/main" val="3793934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11172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4000" b="0" i="0" u="none" strike="noStrike" baseline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Finançament competitiu: Projectes europeus vigents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78937" y="555541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Gráfico 2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42905"/>
              </p:ext>
            </p:extLst>
          </p:nvPr>
        </p:nvGraphicFramePr>
        <p:xfrm>
          <a:off x="248238" y="868081"/>
          <a:ext cx="10586539" cy="5282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6669953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tge 4">
            <a:extLst>
              <a:ext uri="{FF2B5EF4-FFF2-40B4-BE49-F238E27FC236}">
                <a16:creationId xmlns:a16="http://schemas.microsoft.com/office/drawing/2014/main" id="{8F5C5599-20C0-03EE-5D97-E5549F69A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04" y="314239"/>
            <a:ext cx="9879851" cy="5552187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525241" y="559906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66517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0" y="267132"/>
            <a:ext cx="113065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4000" b="0" i="0" u="none" strike="noStrike" baseline="0" dirty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Evolució de les activitats </a:t>
            </a:r>
            <a:r>
              <a:rPr lang="ca-ES" sz="4000" dirty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congressuals i de divulgació científica</a:t>
            </a:r>
            <a:endParaRPr lang="ca-ES" sz="4000" b="0" i="0" u="none" strike="noStrike" baseline="0" dirty="0">
              <a:solidFill>
                <a:srgbClr val="DE052B"/>
              </a:solidFill>
              <a:latin typeface="+mj-lt"/>
              <a:cs typeface="Adobe Devanagari" panose="02040503050201020203" pitchFamily="18" charset="0"/>
            </a:endParaRP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>
            <a:cxnSpLocks/>
          </p:cNvCxnSpPr>
          <p:nvPr/>
        </p:nvCxnSpPr>
        <p:spPr>
          <a:xfrm>
            <a:off x="9389097" y="4957894"/>
            <a:ext cx="0" cy="1793169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tge 4">
            <a:extLst>
              <a:ext uri="{FF2B5EF4-FFF2-40B4-BE49-F238E27FC236}">
                <a16:creationId xmlns:a16="http://schemas.microsoft.com/office/drawing/2014/main" id="{5282A867-DACB-452C-9D7E-33B6562690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626" y="5070842"/>
            <a:ext cx="1397248" cy="366022"/>
          </a:xfrm>
          <a:prstGeom prst="rect">
            <a:avLst/>
          </a:prstGeom>
        </p:spPr>
      </p:pic>
      <p:graphicFrame>
        <p:nvGraphicFramePr>
          <p:cNvPr id="11" name="Gràfic 10">
            <a:extLst>
              <a:ext uri="{FF2B5EF4-FFF2-40B4-BE49-F238E27FC236}">
                <a16:creationId xmlns:a16="http://schemas.microsoft.com/office/drawing/2014/main" id="{D7932D79-5F7E-CFE5-35AC-E2B22FB115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54605"/>
              </p:ext>
            </p:extLst>
          </p:nvPr>
        </p:nvGraphicFramePr>
        <p:xfrm>
          <a:off x="107421" y="2144937"/>
          <a:ext cx="8263053" cy="477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Gráfico 1">
            <a:extLst>
              <a:ext uri="{FF2B5EF4-FFF2-40B4-BE49-F238E27FC236}">
                <a16:creationId xmlns:a16="http://schemas.microsoft.com/office/drawing/2014/main" id="{3E2EA03A-BB9D-87C5-18DF-EBAA915073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850187"/>
              </p:ext>
            </p:extLst>
          </p:nvPr>
        </p:nvGraphicFramePr>
        <p:xfrm>
          <a:off x="8209279" y="1262724"/>
          <a:ext cx="3875299" cy="2166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7085718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3F8D10-6BEB-4729-B708-CE5D6414A2C4}"/>
              </a:ext>
            </a:extLst>
          </p:cNvPr>
          <p:cNvSpPr/>
          <p:nvPr/>
        </p:nvSpPr>
        <p:spPr>
          <a:xfrm>
            <a:off x="35560" y="55880"/>
            <a:ext cx="12120880" cy="6746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5" name="Imatge 4">
            <a:extLst>
              <a:ext uri="{FF2B5EF4-FFF2-40B4-BE49-F238E27FC236}">
                <a16:creationId xmlns:a16="http://schemas.microsoft.com/office/drawing/2014/main" id="{31DFD2D9-FAC0-4899-8483-B28B8AD31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395" y="4055427"/>
            <a:ext cx="3219450" cy="2486025"/>
          </a:xfrm>
          <a:prstGeom prst="rect">
            <a:avLst/>
          </a:prstGeom>
        </p:spPr>
      </p:pic>
      <p:sp>
        <p:nvSpPr>
          <p:cNvPr id="6" name="QuadreDeText 5">
            <a:extLst>
              <a:ext uri="{FF2B5EF4-FFF2-40B4-BE49-F238E27FC236}">
                <a16:creationId xmlns:a16="http://schemas.microsoft.com/office/drawing/2014/main" id="{7BFD48A1-A237-4DB0-892B-B034F2506A74}"/>
              </a:ext>
            </a:extLst>
          </p:cNvPr>
          <p:cNvSpPr txBox="1"/>
          <p:nvPr/>
        </p:nvSpPr>
        <p:spPr>
          <a:xfrm>
            <a:off x="355600" y="883920"/>
            <a:ext cx="85953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6600" b="1">
                <a:solidFill>
                  <a:srgbClr val="C00000"/>
                </a:solidFill>
              </a:rPr>
              <a:t>Evolució de la Recerca </a:t>
            </a:r>
          </a:p>
          <a:p>
            <a:r>
              <a:rPr lang="ca-ES" sz="6600" b="1">
                <a:solidFill>
                  <a:srgbClr val="C00000"/>
                </a:solidFill>
              </a:rPr>
              <a:t>en xifres</a:t>
            </a:r>
          </a:p>
        </p:txBody>
      </p:sp>
      <p:cxnSp>
        <p:nvCxnSpPr>
          <p:cNvPr id="9" name="Connector recte 8">
            <a:extLst>
              <a:ext uri="{FF2B5EF4-FFF2-40B4-BE49-F238E27FC236}">
                <a16:creationId xmlns:a16="http://schemas.microsoft.com/office/drawing/2014/main" id="{9FB0F647-6246-48D4-98DB-9A4E5A5C188B}"/>
              </a:ext>
            </a:extLst>
          </p:cNvPr>
          <p:cNvCxnSpPr>
            <a:cxnSpLocks/>
          </p:cNvCxnSpPr>
          <p:nvPr/>
        </p:nvCxnSpPr>
        <p:spPr>
          <a:xfrm>
            <a:off x="427977" y="5627217"/>
            <a:ext cx="0" cy="648000"/>
          </a:xfrm>
          <a:prstGeom prst="line">
            <a:avLst/>
          </a:prstGeom>
          <a:ln w="44450">
            <a:solidFill>
              <a:srgbClr val="DE2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tge 24">
            <a:extLst>
              <a:ext uri="{FF2B5EF4-FFF2-40B4-BE49-F238E27FC236}">
                <a16:creationId xmlns:a16="http://schemas.microsoft.com/office/drawing/2014/main" id="{9C366112-14F1-4350-AAA7-B07E44C24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5783091"/>
            <a:ext cx="4381505" cy="38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79092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540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Producció Científica</a:t>
            </a:r>
            <a:endParaRPr lang="ca-ES" sz="5400" b="0" i="0" u="none" strike="noStrike" baseline="0">
              <a:solidFill>
                <a:srgbClr val="DE052B"/>
              </a:solidFill>
              <a:latin typeface="+mj-lt"/>
              <a:cs typeface="Adobe Devanagari" panose="02040503050201020203" pitchFamily="18" charset="0"/>
            </a:endParaRP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tge 17">
            <a:extLst>
              <a:ext uri="{FF2B5EF4-FFF2-40B4-BE49-F238E27FC236}">
                <a16:creationId xmlns:a16="http://schemas.microsoft.com/office/drawing/2014/main" id="{BFD2E047-7534-4222-97F1-977202C24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8051" y="5020426"/>
            <a:ext cx="1385066" cy="604014"/>
          </a:xfrm>
          <a:prstGeom prst="rect">
            <a:avLst/>
          </a:prstGeom>
        </p:spPr>
      </p:pic>
      <p:graphicFrame>
        <p:nvGraphicFramePr>
          <p:cNvPr id="10" name="Gràfic 9">
            <a:extLst>
              <a:ext uri="{FF2B5EF4-FFF2-40B4-BE49-F238E27FC236}">
                <a16:creationId xmlns:a16="http://schemas.microsoft.com/office/drawing/2014/main" id="{4A7ACED2-4C73-497C-9099-E6E2AB2429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424796"/>
              </p:ext>
            </p:extLst>
          </p:nvPr>
        </p:nvGraphicFramePr>
        <p:xfrm>
          <a:off x="248238" y="1093873"/>
          <a:ext cx="9105900" cy="514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3631118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5400" dirty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Producció Científica</a:t>
            </a:r>
            <a:endParaRPr lang="ca-ES" sz="5400" b="0" i="0" u="none" strike="noStrike" baseline="0" dirty="0">
              <a:solidFill>
                <a:srgbClr val="DE052B"/>
              </a:solidFill>
              <a:latin typeface="+mj-lt"/>
              <a:cs typeface="Adobe Devanagari" panose="02040503050201020203" pitchFamily="18" charset="0"/>
            </a:endParaRP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tge 17">
            <a:extLst>
              <a:ext uri="{FF2B5EF4-FFF2-40B4-BE49-F238E27FC236}">
                <a16:creationId xmlns:a16="http://schemas.microsoft.com/office/drawing/2014/main" id="{BFD2E047-7534-4222-97F1-977202C24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8051" y="5020426"/>
            <a:ext cx="1385066" cy="604014"/>
          </a:xfrm>
          <a:prstGeom prst="rect">
            <a:avLst/>
          </a:prstGeom>
        </p:spPr>
      </p:pic>
      <p:graphicFrame>
        <p:nvGraphicFramePr>
          <p:cNvPr id="8" name="Gràfic 7">
            <a:extLst>
              <a:ext uri="{FF2B5EF4-FFF2-40B4-BE49-F238E27FC236}">
                <a16:creationId xmlns:a16="http://schemas.microsoft.com/office/drawing/2014/main" id="{A43BA04C-406C-478A-8FEA-2EAF850B3F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006577"/>
              </p:ext>
            </p:extLst>
          </p:nvPr>
        </p:nvGraphicFramePr>
        <p:xfrm>
          <a:off x="248238" y="1289741"/>
          <a:ext cx="9105900" cy="5100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005680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4800" b="0" i="0" u="none" strike="noStrike" baseline="0" dirty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Estudis de Doctorat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2">
            <a:extLst>
              <a:ext uri="{FF2B5EF4-FFF2-40B4-BE49-F238E27FC236}">
                <a16:creationId xmlns:a16="http://schemas.microsoft.com/office/drawing/2014/main" id="{8064A197-DC72-413F-BE47-7EA7FC08D602}"/>
              </a:ext>
            </a:extLst>
          </p:cNvPr>
          <p:cNvSpPr txBox="1"/>
          <p:nvPr/>
        </p:nvSpPr>
        <p:spPr>
          <a:xfrm>
            <a:off x="3302607" y="57862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>
              <a:solidFill>
                <a:prstClr val="black"/>
              </a:solidFill>
            </a:endParaRPr>
          </a:p>
        </p:txBody>
      </p:sp>
      <p:pic>
        <p:nvPicPr>
          <p:cNvPr id="2" name="Imatge 1">
            <a:extLst>
              <a:ext uri="{FF2B5EF4-FFF2-40B4-BE49-F238E27FC236}">
                <a16:creationId xmlns:a16="http://schemas.microsoft.com/office/drawing/2014/main" id="{8C6CEFE4-FC27-4840-A108-7487F78F7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626" y="5131661"/>
            <a:ext cx="1408298" cy="438950"/>
          </a:xfrm>
          <a:prstGeom prst="rect">
            <a:avLst/>
          </a:prstGeom>
        </p:spPr>
      </p:pic>
      <p:graphicFrame>
        <p:nvGraphicFramePr>
          <p:cNvPr id="17" name="Gráfico 29">
            <a:extLst>
              <a:ext uri="{FF2B5EF4-FFF2-40B4-BE49-F238E27FC236}">
                <a16:creationId xmlns:a16="http://schemas.microsoft.com/office/drawing/2014/main" id="{2A66F843-0AF5-84A9-1D54-BDD3B76494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213191"/>
              </p:ext>
            </p:extLst>
          </p:nvPr>
        </p:nvGraphicFramePr>
        <p:xfrm>
          <a:off x="446201" y="1473571"/>
          <a:ext cx="8942896" cy="4917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5010223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4800" b="0" i="0" u="none" strike="noStrike" baseline="0" dirty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Estudis de Doctorat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2">
            <a:extLst>
              <a:ext uri="{FF2B5EF4-FFF2-40B4-BE49-F238E27FC236}">
                <a16:creationId xmlns:a16="http://schemas.microsoft.com/office/drawing/2014/main" id="{8064A197-DC72-413F-BE47-7EA7FC08D602}"/>
              </a:ext>
            </a:extLst>
          </p:cNvPr>
          <p:cNvSpPr txBox="1"/>
          <p:nvPr/>
        </p:nvSpPr>
        <p:spPr>
          <a:xfrm>
            <a:off x="3302607" y="57862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>
              <a:solidFill>
                <a:prstClr val="black"/>
              </a:solidFill>
            </a:endParaRPr>
          </a:p>
        </p:txBody>
      </p:sp>
      <p:pic>
        <p:nvPicPr>
          <p:cNvPr id="2" name="Imatge 1">
            <a:extLst>
              <a:ext uri="{FF2B5EF4-FFF2-40B4-BE49-F238E27FC236}">
                <a16:creationId xmlns:a16="http://schemas.microsoft.com/office/drawing/2014/main" id="{8C6CEFE4-FC27-4840-A108-7487F78F7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626" y="5131661"/>
            <a:ext cx="1408298" cy="438950"/>
          </a:xfrm>
          <a:prstGeom prst="rect">
            <a:avLst/>
          </a:prstGeom>
        </p:spPr>
      </p:pic>
      <p:graphicFrame>
        <p:nvGraphicFramePr>
          <p:cNvPr id="10" name="Gràfic 9">
            <a:extLst>
              <a:ext uri="{FF2B5EF4-FFF2-40B4-BE49-F238E27FC236}">
                <a16:creationId xmlns:a16="http://schemas.microsoft.com/office/drawing/2014/main" id="{C7F8B3EB-61FC-B35F-4616-19BE4D01E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190206"/>
              </p:ext>
            </p:extLst>
          </p:nvPr>
        </p:nvGraphicFramePr>
        <p:xfrm>
          <a:off x="274157" y="1987156"/>
          <a:ext cx="6268041" cy="463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áfico 12">
            <a:extLst>
              <a:ext uri="{FF2B5EF4-FFF2-40B4-BE49-F238E27FC236}">
                <a16:creationId xmlns:a16="http://schemas.microsoft.com/office/drawing/2014/main" id="{05874821-5879-7DA6-26C0-795EABC910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029094"/>
              </p:ext>
            </p:extLst>
          </p:nvPr>
        </p:nvGraphicFramePr>
        <p:xfrm>
          <a:off x="5645080" y="249770"/>
          <a:ext cx="5634969" cy="31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Gráfico 7">
            <a:extLst>
              <a:ext uri="{FF2B5EF4-FFF2-40B4-BE49-F238E27FC236}">
                <a16:creationId xmlns:a16="http://schemas.microsoft.com/office/drawing/2014/main" id="{CF53E826-CFB1-5662-87A5-7644219BBF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849549"/>
              </p:ext>
            </p:extLst>
          </p:nvPr>
        </p:nvGraphicFramePr>
        <p:xfrm>
          <a:off x="5645080" y="3429000"/>
          <a:ext cx="5547360" cy="3283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90924038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4800" b="0" i="0" u="none" strike="noStrike" baseline="0" dirty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Estudis de Doctorat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2">
            <a:extLst>
              <a:ext uri="{FF2B5EF4-FFF2-40B4-BE49-F238E27FC236}">
                <a16:creationId xmlns:a16="http://schemas.microsoft.com/office/drawing/2014/main" id="{8064A197-DC72-413F-BE47-7EA7FC08D602}"/>
              </a:ext>
            </a:extLst>
          </p:cNvPr>
          <p:cNvSpPr txBox="1"/>
          <p:nvPr/>
        </p:nvSpPr>
        <p:spPr>
          <a:xfrm>
            <a:off x="3302607" y="57862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>
              <a:solidFill>
                <a:prstClr val="black"/>
              </a:solidFill>
            </a:endParaRPr>
          </a:p>
        </p:txBody>
      </p:sp>
      <p:pic>
        <p:nvPicPr>
          <p:cNvPr id="2" name="Imatge 1">
            <a:extLst>
              <a:ext uri="{FF2B5EF4-FFF2-40B4-BE49-F238E27FC236}">
                <a16:creationId xmlns:a16="http://schemas.microsoft.com/office/drawing/2014/main" id="{8C6CEFE4-FC27-4840-A108-7487F78F7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626" y="5131661"/>
            <a:ext cx="1408298" cy="438950"/>
          </a:xfrm>
          <a:prstGeom prst="rect">
            <a:avLst/>
          </a:prstGeom>
        </p:spPr>
      </p:pic>
      <p:graphicFrame>
        <p:nvGraphicFramePr>
          <p:cNvPr id="11" name="Gràfic 10">
            <a:extLst>
              <a:ext uri="{FF2B5EF4-FFF2-40B4-BE49-F238E27FC236}">
                <a16:creationId xmlns:a16="http://schemas.microsoft.com/office/drawing/2014/main" id="{B3AC9286-86E2-724D-D2D2-116AEE85E8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699582"/>
              </p:ext>
            </p:extLst>
          </p:nvPr>
        </p:nvGraphicFramePr>
        <p:xfrm>
          <a:off x="661137" y="1177946"/>
          <a:ext cx="9240253" cy="3611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Imatge 11">
            <a:extLst>
              <a:ext uri="{FF2B5EF4-FFF2-40B4-BE49-F238E27FC236}">
                <a16:creationId xmlns:a16="http://schemas.microsoft.com/office/drawing/2014/main" id="{D5A5C3DA-798E-015C-A6CA-7BA9A5B7D2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4979" y="4789428"/>
            <a:ext cx="8249590" cy="156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3678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4800" b="0" i="0" u="none" strike="noStrike" baseline="0" dirty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Estudis de Doctorat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2">
            <a:extLst>
              <a:ext uri="{FF2B5EF4-FFF2-40B4-BE49-F238E27FC236}">
                <a16:creationId xmlns:a16="http://schemas.microsoft.com/office/drawing/2014/main" id="{8064A197-DC72-413F-BE47-7EA7FC08D602}"/>
              </a:ext>
            </a:extLst>
          </p:cNvPr>
          <p:cNvSpPr txBox="1"/>
          <p:nvPr/>
        </p:nvSpPr>
        <p:spPr>
          <a:xfrm>
            <a:off x="3302607" y="57862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>
              <a:solidFill>
                <a:prstClr val="black"/>
              </a:solidFill>
            </a:endParaRPr>
          </a:p>
        </p:txBody>
      </p:sp>
      <p:pic>
        <p:nvPicPr>
          <p:cNvPr id="2" name="Imatge 1">
            <a:extLst>
              <a:ext uri="{FF2B5EF4-FFF2-40B4-BE49-F238E27FC236}">
                <a16:creationId xmlns:a16="http://schemas.microsoft.com/office/drawing/2014/main" id="{8C6CEFE4-FC27-4840-A108-7487F78F7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626" y="5131661"/>
            <a:ext cx="1408298" cy="438950"/>
          </a:xfrm>
          <a:prstGeom prst="rect">
            <a:avLst/>
          </a:prstGeom>
        </p:spPr>
      </p:pic>
      <p:graphicFrame>
        <p:nvGraphicFramePr>
          <p:cNvPr id="16" name="Gràfic 15">
            <a:extLst>
              <a:ext uri="{FF2B5EF4-FFF2-40B4-BE49-F238E27FC236}">
                <a16:creationId xmlns:a16="http://schemas.microsoft.com/office/drawing/2014/main" id="{24A894FC-DA5A-D0FB-604C-43B2BB05D4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431029"/>
              </p:ext>
            </p:extLst>
          </p:nvPr>
        </p:nvGraphicFramePr>
        <p:xfrm>
          <a:off x="446202" y="1526351"/>
          <a:ext cx="8382000" cy="471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3178362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tge 2">
            <a:extLst>
              <a:ext uri="{FF2B5EF4-FFF2-40B4-BE49-F238E27FC236}">
                <a16:creationId xmlns:a16="http://schemas.microsoft.com/office/drawing/2014/main" id="{887B5FBF-19B0-8D8B-B8EF-5A4FF0D5E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08" y="361503"/>
            <a:ext cx="9748144" cy="5504923"/>
          </a:xfrm>
          <a:prstGeom prst="rect">
            <a:avLst/>
          </a:prstGeom>
        </p:spPr>
      </p:pic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78937" y="555541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4474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ici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ici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ici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ici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ici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ici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ici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ici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ici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57011C3C8C8342B6F5A8A3C3350E71" ma:contentTypeVersion="17" ma:contentTypeDescription="Crea un document nou" ma:contentTypeScope="" ma:versionID="5e2ab385e74e36bb0236e8867e3672a3">
  <xsd:schema xmlns:xsd="http://www.w3.org/2001/XMLSchema" xmlns:xs="http://www.w3.org/2001/XMLSchema" xmlns:p="http://schemas.microsoft.com/office/2006/metadata/properties" xmlns:ns2="e1768323-3552-4367-b9a7-1db0813dfd35" xmlns:ns3="ce17a31b-3e16-460f-ae53-b35a289642f9" targetNamespace="http://schemas.microsoft.com/office/2006/metadata/properties" ma:root="true" ma:fieldsID="26010a1ae88879a335a5e7274aad03e1" ns2:_="" ns3:_="">
    <xsd:import namespace="e1768323-3552-4367-b9a7-1db0813dfd35"/>
    <xsd:import namespace="ce17a31b-3e16-460f-ae53-b35a289642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68323-3552-4367-b9a7-1db0813dfd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es de la imatge" ma:readOnly="false" ma:fieldId="{5cf76f15-5ced-4ddc-b409-7134ff3c332f}" ma:taxonomyMulti="true" ma:sspId="b51c17c9-22bf-4739-a0bf-79b4a009df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2" nillable="true" ma:displayName="Estado de aprobación" ma:internalName="Estado_x0020_de_x0020_aprobaci_x00f3_n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7a31b-3e16-460f-ae53-b35a289642f9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1d9877b-4291-4d0d-9fae-671bd3f500b2}" ma:internalName="TaxCatchAll" ma:showField="CatchAllData" ma:web="ce17a31b-3e16-460f-ae53-b35a289642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768323-3552-4367-b9a7-1db0813dfd35">
      <Terms xmlns="http://schemas.microsoft.com/office/infopath/2007/PartnerControls"/>
    </lcf76f155ced4ddcb4097134ff3c332f>
    <TaxCatchAll xmlns="ce17a31b-3e16-460f-ae53-b35a289642f9" xsi:nil="true"/>
    <_Flow_SignoffStatus xmlns="e1768323-3552-4367-b9a7-1db0813dfd3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425894-2E79-4E83-8C55-F89DBD9F8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768323-3552-4367-b9a7-1db0813dfd35"/>
    <ds:schemaRef ds:uri="ce17a31b-3e16-460f-ae53-b35a289642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BAE316-7CC6-4E7C-9DC5-AEF048BCAD98}">
  <ds:schemaRefs>
    <ds:schemaRef ds:uri="e1768323-3552-4367-b9a7-1db0813dfd3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e17a31b-3e16-460f-ae53-b35a289642f9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46B582-CA75-4EFA-B89E-CB181E6A0A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159</Words>
  <Application>Microsoft Office PowerPoint</Application>
  <PresentationFormat>Pantalla panoràmica</PresentationFormat>
  <Paragraphs>39</Paragraphs>
  <Slides>12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Bet Dachs Rossell</dc:creator>
  <cp:lastModifiedBy>Miquel Parés Comas</cp:lastModifiedBy>
  <cp:revision>1</cp:revision>
  <cp:lastPrinted>2022-06-17T08:30:16Z</cp:lastPrinted>
  <dcterms:created xsi:type="dcterms:W3CDTF">2021-07-13T15:29:04Z</dcterms:created>
  <dcterms:modified xsi:type="dcterms:W3CDTF">2024-11-05T12:10:02Z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0x0101008C57011C3C8C8342B6F5A8A3C3350E71</vt:lpwstr>
  </property>
  <property fmtid="{D5CDD505-2E9C-101B-9397-08002B2CF9AE}" pid="3" name="Order">
    <vt:r8>11131700</vt:r8>
  </property>
  <property fmtid="{D5CDD505-2E9C-101B-9397-08002B2CF9AE}" pid="4" name="MediaServiceImageTags">
    <vt:lpwstr/>
  </property>
</Properties>
</file>