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306" r:id="rId5"/>
    <p:sldId id="261" r:id="rId6"/>
    <p:sldId id="260" r:id="rId7"/>
    <p:sldId id="305" r:id="rId8"/>
    <p:sldId id="274" r:id="rId9"/>
    <p:sldId id="276" r:id="rId10"/>
    <p:sldId id="264" r:id="rId11"/>
  </p:sldIdLst>
  <p:sldSz cx="12192000" cy="6858000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2A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txers2.uvic.local\U\OTRI\001_GENERAL\5_INFORMES\2-Informe_VrTC\2021\SETEMBRE_21_%20TANCAMENT\Recerca\Dades_recerca_JUNY_21_v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001_GENERAL\5_INFORMES\2-Informe_VrTC\2021\JUNY%202021\TC\Registre%20TC%20202006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001_GENERAL\5_INFORMES\2-Informe_VrTC\2021\JUNY%202021\Divulgaci&#243;\activitats%20congressuals%2020_21grafi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'Gràfic tesis'!$A$2</c:f>
              <c:strCache>
                <c:ptCount val="1"/>
                <c:pt idx="0">
                  <c:v>Becaris FI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tesis'!$G$2:$Q$2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7</c:v>
                </c:pt>
                <c:pt idx="9">
                  <c:v>6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4-4855-832A-4452C86742F6}"/>
            </c:ext>
          </c:extLst>
        </c:ser>
        <c:ser>
          <c:idx val="1"/>
          <c:order val="1"/>
          <c:tx>
            <c:strRef>
              <c:f>'Gràfic tesis'!$A$3</c:f>
              <c:strCache>
                <c:ptCount val="1"/>
                <c:pt idx="0">
                  <c:v>Becaris FPU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tesis'!$G$3:$Q$3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C4-4855-832A-4452C86742F6}"/>
            </c:ext>
          </c:extLst>
        </c:ser>
        <c:ser>
          <c:idx val="2"/>
          <c:order val="2"/>
          <c:tx>
            <c:strRef>
              <c:f>'Gràfic tesis'!$A$4</c:f>
              <c:strCache>
                <c:ptCount val="1"/>
                <c:pt idx="0">
                  <c:v>Becaris FPI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tesis'!$G$4:$Q$4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C4-4855-832A-4452C86742F6}"/>
            </c:ext>
          </c:extLst>
        </c:ser>
        <c:ser>
          <c:idx val="3"/>
          <c:order val="3"/>
          <c:tx>
            <c:strRef>
              <c:f>'Gràfic tesis'!$A$5</c:f>
              <c:strCache>
                <c:ptCount val="1"/>
                <c:pt idx="0">
                  <c:v>ITN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tesis'!$G$5:$Q$5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C4-4855-832A-4452C86742F6}"/>
            </c:ext>
          </c:extLst>
        </c:ser>
        <c:ser>
          <c:idx val="4"/>
          <c:order val="4"/>
          <c:tx>
            <c:strRef>
              <c:f>'Gràfic tesis'!$A$6</c:f>
              <c:strCache>
                <c:ptCount val="1"/>
                <c:pt idx="0">
                  <c:v>Becaris UVic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tesis'!$G$6:$Q$6</c:f>
              <c:numCache>
                <c:formatCode>General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C4-4855-832A-4452C86742F6}"/>
            </c:ext>
          </c:extLst>
        </c:ser>
        <c:ser>
          <c:idx val="5"/>
          <c:order val="5"/>
          <c:tx>
            <c:strRef>
              <c:f>'Gràfic tesis'!$A$7</c:f>
              <c:strCache>
                <c:ptCount val="1"/>
                <c:pt idx="0">
                  <c:v>Becaris Pla doctorats industrials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tesis'!$G$7:$Q$7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11</c:v>
                </c:pt>
                <c:pt idx="6">
                  <c:v>13</c:v>
                </c:pt>
                <c:pt idx="7">
                  <c:v>11</c:v>
                </c:pt>
                <c:pt idx="8">
                  <c:v>15</c:v>
                </c:pt>
                <c:pt idx="9">
                  <c:v>16</c:v>
                </c:pt>
                <c:pt idx="1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C4-4855-832A-4452C86742F6}"/>
            </c:ext>
          </c:extLst>
        </c:ser>
        <c:ser>
          <c:idx val="6"/>
          <c:order val="6"/>
          <c:tx>
            <c:strRef>
              <c:f>'Gràfic tesis'!$A$8</c:f>
              <c:strCache>
                <c:ptCount val="1"/>
                <c:pt idx="0">
                  <c:v>Becaris finançats per mecenes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tesis'!$G$8:$Q$8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C4-4855-832A-4452C86742F6}"/>
            </c:ext>
          </c:extLst>
        </c:ser>
        <c:ser>
          <c:idx val="7"/>
          <c:order val="7"/>
          <c:tx>
            <c:strRef>
              <c:f>'Gràfic tesis'!$A$9</c:f>
              <c:strCache>
                <c:ptCount val="1"/>
                <c:pt idx="0">
                  <c:v>Becaris projectes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tesis'!$G$9:$Q$9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6</c:v>
                </c:pt>
                <c:pt idx="7">
                  <c:v>5</c:v>
                </c:pt>
                <c:pt idx="8">
                  <c:v>9</c:v>
                </c:pt>
                <c:pt idx="9">
                  <c:v>10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C4-4855-832A-4452C8674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61157104"/>
        <c:axId val="1245014624"/>
        <c:extLst>
          <c:ext xmlns:c15="http://schemas.microsoft.com/office/drawing/2012/chart" uri="{02D57815-91ED-43cb-92C2-25804820EDAC}">
            <c15:filteredBar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'Gràfic tesis'!$A$10</c15:sqref>
                        </c15:formulaRef>
                      </c:ext>
                    </c:extLst>
                    <c:strCache>
                      <c:ptCount val="1"/>
                      <c:pt idx="0">
                        <c:v>Becaris vinculats a dedicacions de recerca del PDI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'Gràfic tesis'!$G$1:$Q$1</c15:sqref>
                        </c15:formulaRef>
                      </c:ext>
                    </c:extLst>
                    <c:strCache>
                      <c:ptCount val="11"/>
                      <c:pt idx="0">
                        <c:v>2010/11</c:v>
                      </c:pt>
                      <c:pt idx="1">
                        <c:v>2011/12</c:v>
                      </c:pt>
                      <c:pt idx="2">
                        <c:v>2012/13</c:v>
                      </c:pt>
                      <c:pt idx="3">
                        <c:v>2013/14</c:v>
                      </c:pt>
                      <c:pt idx="4">
                        <c:v>2014/15</c:v>
                      </c:pt>
                      <c:pt idx="5">
                        <c:v>2015/16</c:v>
                      </c:pt>
                      <c:pt idx="6">
                        <c:v>2016/17</c:v>
                      </c:pt>
                      <c:pt idx="7">
                        <c:v>2017/18</c:v>
                      </c:pt>
                      <c:pt idx="8">
                        <c:v>2018/19</c:v>
                      </c:pt>
                      <c:pt idx="9">
                        <c:v>2019/20</c:v>
                      </c:pt>
                      <c:pt idx="10">
                        <c:v>2020/21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'Gràfic tesis'!$G$10:$Q$10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5CC4-4855-832A-4452C86742F6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9"/>
          <c:order val="9"/>
          <c:tx>
            <c:strRef>
              <c:f>'Gràfic tesis'!$A$11</c:f>
              <c:strCache>
                <c:ptCount val="1"/>
                <c:pt idx="0">
                  <c:v>Tesis inscrites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alpha val="88000"/>
                  </a:schemeClr>
                </a:solidFill>
                <a:prstDash val="sysDash"/>
                <a:bevel/>
              </a:ln>
              <a:effectLst/>
            </c:spPr>
          </c:marker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tesis'!$G$11:$Q$11</c:f>
              <c:numCache>
                <c:formatCode>General</c:formatCode>
                <c:ptCount val="11"/>
                <c:pt idx="0">
                  <c:v>38</c:v>
                </c:pt>
                <c:pt idx="1">
                  <c:v>83</c:v>
                </c:pt>
                <c:pt idx="2">
                  <c:v>109</c:v>
                </c:pt>
                <c:pt idx="3">
                  <c:v>133</c:v>
                </c:pt>
                <c:pt idx="4">
                  <c:v>148</c:v>
                </c:pt>
                <c:pt idx="5">
                  <c:v>165</c:v>
                </c:pt>
                <c:pt idx="6">
                  <c:v>181</c:v>
                </c:pt>
                <c:pt idx="7">
                  <c:v>190</c:v>
                </c:pt>
                <c:pt idx="8">
                  <c:v>225</c:v>
                </c:pt>
                <c:pt idx="9">
                  <c:v>264</c:v>
                </c:pt>
                <c:pt idx="10">
                  <c:v>310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5CC4-4855-832A-4452C86742F6}"/>
            </c:ext>
          </c:extLst>
        </c:ser>
        <c:ser>
          <c:idx val="10"/>
          <c:order val="10"/>
          <c:tx>
            <c:strRef>
              <c:f>'Gràfic tesis'!$A$12</c:f>
              <c:strCache>
                <c:ptCount val="1"/>
                <c:pt idx="0">
                  <c:v>Tesis llegides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 cap="rnd">
                <a:solidFill>
                  <a:schemeClr val="accent6"/>
                </a:solidFill>
                <a:prstDash val="dash"/>
                <a:round/>
              </a:ln>
              <a:effectLst/>
            </c:spPr>
          </c:marker>
          <c:cat>
            <c:strRef>
              <c:f>'Gràfic tesis'!$G$1:$Q$1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'Gràfic tesis'!$G$12:$Q$12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16</c:v>
                </c:pt>
                <c:pt idx="6">
                  <c:v>22</c:v>
                </c:pt>
                <c:pt idx="7">
                  <c:v>24</c:v>
                </c:pt>
                <c:pt idx="8">
                  <c:v>10</c:v>
                </c:pt>
                <c:pt idx="9">
                  <c:v>19</c:v>
                </c:pt>
                <c:pt idx="10">
                  <c:v>22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5CC4-4855-832A-4452C8674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0370768"/>
        <c:axId val="1254913776"/>
      </c:lineChart>
      <c:catAx>
        <c:axId val="126115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245014624"/>
        <c:crosses val="autoZero"/>
        <c:auto val="1"/>
        <c:lblAlgn val="ctr"/>
        <c:lblOffset val="100"/>
        <c:noMultiLvlLbl val="0"/>
      </c:catAx>
      <c:valAx>
        <c:axId val="124501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261157104"/>
        <c:crosses val="autoZero"/>
        <c:crossBetween val="between"/>
      </c:valAx>
      <c:valAx>
        <c:axId val="12549137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170370768"/>
        <c:crosses val="max"/>
        <c:crossBetween val="between"/>
      </c:valAx>
      <c:catAx>
        <c:axId val="1170370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549137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914818117996524"/>
          <c:y val="5.7800335723292011E-2"/>
          <c:w val="0.16089334773580349"/>
          <c:h val="0.9378231537870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95691439425466E-2"/>
          <c:y val="5.4272371576423069E-2"/>
          <c:w val="0.71124620362440139"/>
          <c:h val="0.756997308214853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'finançament obtingut'!$B$3</c:f>
              <c:strCache>
                <c:ptCount val="1"/>
                <c:pt idx="0">
                  <c:v> Nombre d'ajuts autonòmics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'finançament obtingut'!$C$2:$R$2</c:f>
              <c:strCache>
                <c:ptCount val="16"/>
                <c:pt idx="0">
                  <c:v> 2005/06</c:v>
                </c:pt>
                <c:pt idx="1">
                  <c:v> 2006/07</c:v>
                </c:pt>
                <c:pt idx="2">
                  <c:v> 2007/08</c:v>
                </c:pt>
                <c:pt idx="3">
                  <c:v> 2008/09</c:v>
                </c:pt>
                <c:pt idx="4">
                  <c:v>2009/10</c:v>
                </c:pt>
                <c:pt idx="5">
                  <c:v> 2010/11</c:v>
                </c:pt>
                <c:pt idx="6">
                  <c:v> 2011/12</c:v>
                </c:pt>
                <c:pt idx="7">
                  <c:v> 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  <c:pt idx="11">
                  <c:v>2016/17</c:v>
                </c:pt>
                <c:pt idx="12">
                  <c:v>2017/18</c:v>
                </c:pt>
                <c:pt idx="13">
                  <c:v>2018/19</c:v>
                </c:pt>
                <c:pt idx="14">
                  <c:v>2019/20</c:v>
                </c:pt>
                <c:pt idx="15">
                  <c:v> 2020/21</c:v>
                </c:pt>
              </c:strCache>
            </c:strRef>
          </c:cat>
          <c:val>
            <c:numRef>
              <c:f>'finançament obtingut'!$C$3:$R$3</c:f>
              <c:numCache>
                <c:formatCode>General</c:formatCode>
                <c:ptCount val="16"/>
                <c:pt idx="0">
                  <c:v>9</c:v>
                </c:pt>
                <c:pt idx="1">
                  <c:v>12</c:v>
                </c:pt>
                <c:pt idx="2">
                  <c:v>12</c:v>
                </c:pt>
                <c:pt idx="3">
                  <c:v>13</c:v>
                </c:pt>
                <c:pt idx="4">
                  <c:v>8</c:v>
                </c:pt>
                <c:pt idx="5">
                  <c:v>16</c:v>
                </c:pt>
                <c:pt idx="6">
                  <c:v>11</c:v>
                </c:pt>
                <c:pt idx="7">
                  <c:v>11</c:v>
                </c:pt>
                <c:pt idx="8">
                  <c:v>13</c:v>
                </c:pt>
                <c:pt idx="9">
                  <c:v>21</c:v>
                </c:pt>
                <c:pt idx="10">
                  <c:v>26</c:v>
                </c:pt>
                <c:pt idx="11">
                  <c:v>26</c:v>
                </c:pt>
                <c:pt idx="12">
                  <c:v>19</c:v>
                </c:pt>
                <c:pt idx="13">
                  <c:v>37</c:v>
                </c:pt>
                <c:pt idx="14">
                  <c:v>15</c:v>
                </c:pt>
                <c:pt idx="1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A-4345-8E60-68B07D960AD9}"/>
            </c:ext>
          </c:extLst>
        </c:ser>
        <c:ser>
          <c:idx val="1"/>
          <c:order val="1"/>
          <c:tx>
            <c:strRef>
              <c:f>'finançament obtingut'!$B$4</c:f>
              <c:strCache>
                <c:ptCount val="1"/>
                <c:pt idx="0">
                  <c:v>Nombre d'ajuts estatals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'finançament obtingut'!$C$2:$R$2</c:f>
              <c:strCache>
                <c:ptCount val="16"/>
                <c:pt idx="0">
                  <c:v> 2005/06</c:v>
                </c:pt>
                <c:pt idx="1">
                  <c:v> 2006/07</c:v>
                </c:pt>
                <c:pt idx="2">
                  <c:v> 2007/08</c:v>
                </c:pt>
                <c:pt idx="3">
                  <c:v> 2008/09</c:v>
                </c:pt>
                <c:pt idx="4">
                  <c:v>2009/10</c:v>
                </c:pt>
                <c:pt idx="5">
                  <c:v> 2010/11</c:v>
                </c:pt>
                <c:pt idx="6">
                  <c:v> 2011/12</c:v>
                </c:pt>
                <c:pt idx="7">
                  <c:v> 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  <c:pt idx="11">
                  <c:v>2016/17</c:v>
                </c:pt>
                <c:pt idx="12">
                  <c:v>2017/18</c:v>
                </c:pt>
                <c:pt idx="13">
                  <c:v>2018/19</c:v>
                </c:pt>
                <c:pt idx="14">
                  <c:v>2019/20</c:v>
                </c:pt>
                <c:pt idx="15">
                  <c:v> 2020/21</c:v>
                </c:pt>
              </c:strCache>
            </c:strRef>
          </c:cat>
          <c:val>
            <c:numRef>
              <c:f>'finançament obtingut'!$C$4:$R$4</c:f>
              <c:numCache>
                <c:formatCode>General</c:formatCode>
                <c:ptCount val="16"/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  <c:pt idx="7">
                  <c:v>9</c:v>
                </c:pt>
                <c:pt idx="8">
                  <c:v>2</c:v>
                </c:pt>
                <c:pt idx="9">
                  <c:v>11</c:v>
                </c:pt>
                <c:pt idx="10">
                  <c:v>9</c:v>
                </c:pt>
                <c:pt idx="11">
                  <c:v>10</c:v>
                </c:pt>
                <c:pt idx="12">
                  <c:v>8</c:v>
                </c:pt>
                <c:pt idx="13">
                  <c:v>6</c:v>
                </c:pt>
                <c:pt idx="14">
                  <c:v>11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A-4345-8E60-68B07D960AD9}"/>
            </c:ext>
          </c:extLst>
        </c:ser>
        <c:ser>
          <c:idx val="2"/>
          <c:order val="2"/>
          <c:tx>
            <c:strRef>
              <c:f>'finançament obtingut'!$B$5</c:f>
              <c:strCache>
                <c:ptCount val="1"/>
                <c:pt idx="0">
                  <c:v>Nombre d'ajuts internacionals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'finançament obtingut'!$C$2:$R$2</c:f>
              <c:strCache>
                <c:ptCount val="16"/>
                <c:pt idx="0">
                  <c:v> 2005/06</c:v>
                </c:pt>
                <c:pt idx="1">
                  <c:v> 2006/07</c:v>
                </c:pt>
                <c:pt idx="2">
                  <c:v> 2007/08</c:v>
                </c:pt>
                <c:pt idx="3">
                  <c:v> 2008/09</c:v>
                </c:pt>
                <c:pt idx="4">
                  <c:v>2009/10</c:v>
                </c:pt>
                <c:pt idx="5">
                  <c:v> 2010/11</c:v>
                </c:pt>
                <c:pt idx="6">
                  <c:v> 2011/12</c:v>
                </c:pt>
                <c:pt idx="7">
                  <c:v> 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  <c:pt idx="11">
                  <c:v>2016/17</c:v>
                </c:pt>
                <c:pt idx="12">
                  <c:v>2017/18</c:v>
                </c:pt>
                <c:pt idx="13">
                  <c:v>2018/19</c:v>
                </c:pt>
                <c:pt idx="14">
                  <c:v>2019/20</c:v>
                </c:pt>
                <c:pt idx="15">
                  <c:v> 2020/21</c:v>
                </c:pt>
              </c:strCache>
            </c:strRef>
          </c:cat>
          <c:val>
            <c:numRef>
              <c:f>'finançament obtingut'!$C$5:$R$5</c:f>
              <c:numCache>
                <c:formatCode>General</c:formatCode>
                <c:ptCount val="16"/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11</c:v>
                </c:pt>
                <c:pt idx="11">
                  <c:v>5</c:v>
                </c:pt>
                <c:pt idx="12">
                  <c:v>7</c:v>
                </c:pt>
                <c:pt idx="13">
                  <c:v>8</c:v>
                </c:pt>
                <c:pt idx="14">
                  <c:v>14</c:v>
                </c:pt>
                <c:pt idx="1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EA-4345-8E60-68B07D960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8170080"/>
        <c:axId val="668166944"/>
      </c:barChart>
      <c:lineChart>
        <c:grouping val="stacked"/>
        <c:varyColors val="0"/>
        <c:ser>
          <c:idx val="3"/>
          <c:order val="3"/>
          <c:tx>
            <c:strRef>
              <c:f>'finançament obtingut'!$B$6</c:f>
              <c:strCache>
                <c:ptCount val="1"/>
                <c:pt idx="0">
                  <c:v>Recursos obtinguts</c:v>
                </c:pt>
              </c:strCache>
            </c:strRef>
          </c:tx>
          <c:spPr>
            <a:ln w="381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916065759004012E-2"/>
                  <c:y val="-0.32708037663176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EA-4345-8E60-68B07D960AD9}"/>
                </c:ext>
              </c:extLst>
            </c:dLbl>
            <c:dLbl>
              <c:idx val="1"/>
              <c:layout>
                <c:manualLayout>
                  <c:x val="-5.0415344669808827E-2"/>
                  <c:y val="-0.227032261426755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EA-4345-8E60-68B07D960AD9}"/>
                </c:ext>
              </c:extLst>
            </c:dLbl>
            <c:dLbl>
              <c:idx val="2"/>
              <c:layout>
                <c:manualLayout>
                  <c:x val="-3.7811508502356608E-2"/>
                  <c:y val="-0.29437233896858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EA-4345-8E60-68B07D960AD9}"/>
                </c:ext>
              </c:extLst>
            </c:dLbl>
            <c:dLbl>
              <c:idx val="3"/>
              <c:layout>
                <c:manualLayout>
                  <c:x val="-3.8957311790306808E-2"/>
                  <c:y val="-0.43097649626773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EA-4345-8E60-68B07D960AD9}"/>
                </c:ext>
              </c:extLst>
            </c:dLbl>
            <c:dLbl>
              <c:idx val="4"/>
              <c:layout>
                <c:manualLayout>
                  <c:x val="-3.3328169700143281E-2"/>
                  <c:y val="-0.225449580234225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EA-4345-8E60-68B07D960AD9}"/>
                </c:ext>
              </c:extLst>
            </c:dLbl>
            <c:dLbl>
              <c:idx val="5"/>
              <c:layout>
                <c:manualLayout>
                  <c:x val="-4.468632823005781E-2"/>
                  <c:y val="-0.421356485190333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EA-4345-8E60-68B07D960AD9}"/>
                </c:ext>
              </c:extLst>
            </c:dLbl>
            <c:dLbl>
              <c:idx val="6"/>
              <c:layout>
                <c:manualLayout>
                  <c:x val="-3.7811508502356608E-2"/>
                  <c:y val="-0.28090432346022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EA-4345-8E60-68B07D960AD9}"/>
                </c:ext>
              </c:extLst>
            </c:dLbl>
            <c:dLbl>
              <c:idx val="7"/>
              <c:layout>
                <c:manualLayout>
                  <c:x val="-4.662932190008108E-2"/>
                  <c:y val="-0.32232930312942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EA-4345-8E60-68B07D960AD9}"/>
                </c:ext>
              </c:extLst>
            </c:dLbl>
            <c:dLbl>
              <c:idx val="8"/>
              <c:layout>
                <c:manualLayout>
                  <c:x val="-4.1248918366207296E-2"/>
                  <c:y val="-0.262476624130563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EA-4345-8E60-68B07D960AD9}"/>
                </c:ext>
              </c:extLst>
            </c:dLbl>
            <c:dLbl>
              <c:idx val="9"/>
              <c:layout>
                <c:manualLayout>
                  <c:x val="-4.6977934805958299E-2"/>
                  <c:y val="-0.336700387709170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DEA-4345-8E60-68B07D960AD9}"/>
                </c:ext>
              </c:extLst>
            </c:dLbl>
            <c:dLbl>
              <c:idx val="10"/>
              <c:layout>
                <c:manualLayout>
                  <c:x val="-0.11579812822657529"/>
                  <c:y val="-0.32650726636553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DEA-4345-8E60-68B07D960AD9}"/>
                </c:ext>
              </c:extLst>
            </c:dLbl>
            <c:dLbl>
              <c:idx val="11"/>
              <c:layout>
                <c:manualLayout>
                  <c:x val="-4.799706818711455E-2"/>
                  <c:y val="-0.335539472041672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631323898109394E-2"/>
                      <c:h val="3.31025338654689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4DEA-4345-8E60-68B07D960AD9}"/>
                </c:ext>
              </c:extLst>
            </c:dLbl>
            <c:dLbl>
              <c:idx val="12"/>
              <c:layout>
                <c:manualLayout>
                  <c:x val="-4.8328719595500849E-2"/>
                  <c:y val="-0.31266884255662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DEA-4345-8E60-68B07D960AD9}"/>
                </c:ext>
              </c:extLst>
            </c:dLbl>
            <c:dLbl>
              <c:idx val="13"/>
              <c:layout>
                <c:manualLayout>
                  <c:x val="-0.10013265154128144"/>
                  <c:y val="-0.26060958450035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DEA-4345-8E60-68B07D960AD9}"/>
                </c:ext>
              </c:extLst>
            </c:dLbl>
            <c:dLbl>
              <c:idx val="14"/>
              <c:layout>
                <c:manualLayout>
                  <c:x val="-4.6167121093453695E-2"/>
                  <c:y val="-0.197076152916666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DEA-4345-8E60-68B07D960AD9}"/>
                </c:ext>
              </c:extLst>
            </c:dLbl>
            <c:dLbl>
              <c:idx val="15"/>
              <c:layout>
                <c:manualLayout>
                  <c:x val="-6.9950208080583623E-2"/>
                  <c:y val="-3.1695133819656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accent1">
                          <a:lumMod val="50000"/>
                        </a:schemeClr>
                      </a:solidFill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DEA-4345-8E60-68B07D960A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solidFill>
                        <a:schemeClr val="accent1"/>
                      </a:solidFill>
                      <a:prstDash val="dash"/>
                    </a:ln>
                  </c:spPr>
                </c15:leaderLines>
              </c:ext>
            </c:extLst>
          </c:dLbls>
          <c:cat>
            <c:strRef>
              <c:f>'finançament obtingut'!$C$2:$R$2</c:f>
              <c:strCache>
                <c:ptCount val="16"/>
                <c:pt idx="0">
                  <c:v> 2005/06</c:v>
                </c:pt>
                <c:pt idx="1">
                  <c:v> 2006/07</c:v>
                </c:pt>
                <c:pt idx="2">
                  <c:v> 2007/08</c:v>
                </c:pt>
                <c:pt idx="3">
                  <c:v> 2008/09</c:v>
                </c:pt>
                <c:pt idx="4">
                  <c:v>2009/10</c:v>
                </c:pt>
                <c:pt idx="5">
                  <c:v> 2010/11</c:v>
                </c:pt>
                <c:pt idx="6">
                  <c:v> 2011/12</c:v>
                </c:pt>
                <c:pt idx="7">
                  <c:v> 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  <c:pt idx="11">
                  <c:v>2016/17</c:v>
                </c:pt>
                <c:pt idx="12">
                  <c:v>2017/18</c:v>
                </c:pt>
                <c:pt idx="13">
                  <c:v>2018/19</c:v>
                </c:pt>
                <c:pt idx="14">
                  <c:v>2019/20</c:v>
                </c:pt>
                <c:pt idx="15">
                  <c:v> 2020/21</c:v>
                </c:pt>
              </c:strCache>
            </c:strRef>
          </c:cat>
          <c:val>
            <c:numRef>
              <c:f>'finançament obtingut'!$C$6:$R$6</c:f>
              <c:numCache>
                <c:formatCode>#,##0\ "€"</c:formatCode>
                <c:ptCount val="16"/>
                <c:pt idx="0">
                  <c:v>142641</c:v>
                </c:pt>
                <c:pt idx="1">
                  <c:v>404779.31</c:v>
                </c:pt>
                <c:pt idx="2">
                  <c:v>257488.11</c:v>
                </c:pt>
                <c:pt idx="3">
                  <c:v>455236.92</c:v>
                </c:pt>
                <c:pt idx="4">
                  <c:v>453613.19</c:v>
                </c:pt>
                <c:pt idx="5">
                  <c:v>188845.91</c:v>
                </c:pt>
                <c:pt idx="6">
                  <c:v>323267.83</c:v>
                </c:pt>
                <c:pt idx="7">
                  <c:v>339919.02</c:v>
                </c:pt>
                <c:pt idx="8">
                  <c:v>525404.92000000004</c:v>
                </c:pt>
                <c:pt idx="9">
                  <c:v>700837.04</c:v>
                </c:pt>
                <c:pt idx="10">
                  <c:v>1745482</c:v>
                </c:pt>
                <c:pt idx="11">
                  <c:v>2522998.84</c:v>
                </c:pt>
                <c:pt idx="12">
                  <c:v>1913863.43</c:v>
                </c:pt>
                <c:pt idx="13">
                  <c:v>3578124.3</c:v>
                </c:pt>
                <c:pt idx="14">
                  <c:v>3735320.16</c:v>
                </c:pt>
                <c:pt idx="15">
                  <c:v>5746950.9000000004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4DEA-4345-8E60-68B07D960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166160"/>
        <c:axId val="668167728"/>
      </c:lineChart>
      <c:catAx>
        <c:axId val="668170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ca-ES" sz="1400"/>
                  <a:t>Curs</a:t>
                </a:r>
              </a:p>
            </c:rich>
          </c:tx>
          <c:layout>
            <c:manualLayout>
              <c:xMode val="edge"/>
              <c:yMode val="edge"/>
              <c:x val="0.43648916128733073"/>
              <c:y val="0.954216776572136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3600000" vert="horz"/>
          <a:lstStyle/>
          <a:p>
            <a:pPr>
              <a:defRPr sz="1200"/>
            </a:pPr>
            <a:endParaRPr lang="ca-ES"/>
          </a:p>
        </c:txPr>
        <c:crossAx val="668166944"/>
        <c:crosses val="autoZero"/>
        <c:auto val="1"/>
        <c:lblAlgn val="l"/>
        <c:lblOffset val="100"/>
        <c:noMultiLvlLbl val="0"/>
      </c:catAx>
      <c:valAx>
        <c:axId val="6681669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ca-ES" sz="1400"/>
                  <a:t>Nombre d'ajuts</a:t>
                </a:r>
                <a:r>
                  <a:rPr lang="ca-ES" sz="1400" baseline="0"/>
                  <a:t> concedits</a:t>
                </a:r>
                <a:endParaRPr lang="ca-ES" sz="1400"/>
              </a:p>
            </c:rich>
          </c:tx>
          <c:layout>
            <c:manualLayout>
              <c:xMode val="edge"/>
              <c:yMode val="edge"/>
              <c:x val="2.5104550038988888E-2"/>
              <c:y val="0.288268707058391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a-ES"/>
          </a:p>
        </c:txPr>
        <c:crossAx val="668170080"/>
        <c:crosses val="autoZero"/>
        <c:crossBetween val="between"/>
      </c:valAx>
      <c:valAx>
        <c:axId val="668167728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40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r>
                  <a:rPr lang="ca-ES" sz="140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Import concedit</a:t>
                </a:r>
              </a:p>
            </c:rich>
          </c:tx>
          <c:layout>
            <c:manualLayout>
              <c:xMode val="edge"/>
              <c:yMode val="edge"/>
              <c:x val="0.92585587078597964"/>
              <c:y val="0.30640426399174014"/>
            </c:manualLayout>
          </c:layout>
          <c:overlay val="0"/>
        </c:title>
        <c:numFmt formatCode="#,##0\ &quot;€&quot;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ca-ES"/>
          </a:p>
        </c:txPr>
        <c:crossAx val="668166160"/>
        <c:crosses val="max"/>
        <c:crossBetween val="between"/>
      </c:valAx>
      <c:catAx>
        <c:axId val="66816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68167728"/>
        <c:crosses val="autoZero"/>
        <c:auto val="1"/>
        <c:lblAlgn val="ctr"/>
        <c:lblOffset val="100"/>
        <c:noMultiLvlLbl val="0"/>
      </c:catAx>
      <c:spPr>
        <a:ln w="15875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9.9465470598037356E-2"/>
          <c:y val="7.4056647693062111E-2"/>
          <c:w val="0.25897625277791969"/>
          <c:h val="0.13916626166672524"/>
        </c:manualLayout>
      </c:layout>
      <c:overlay val="0"/>
      <c:txPr>
        <a:bodyPr/>
        <a:lstStyle/>
        <a:p>
          <a:pPr>
            <a:defRPr sz="1200"/>
          </a:pPr>
          <a:endParaRPr lang="ca-ES"/>
        </a:p>
      </c:txPr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8381452318461"/>
          <c:y val="0.17171296296296296"/>
          <c:w val="0.84396062992125986"/>
          <c:h val="0.56299249052201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Projectes_europeus!$C$8</c:f>
              <c:strCache>
                <c:ptCount val="1"/>
                <c:pt idx="0">
                  <c:v>projectes europeus vigents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2"/>
              <c:layout>
                <c:manualLayout>
                  <c:x val="-4.9968823534942306E-3"/>
                  <c:y val="-2.8904464634407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10-4132-8A16-5D01E273A4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Projectes_europeus!$D$7:$P$7</c:f>
              <c:strCache>
                <c:ptCount val="13"/>
                <c:pt idx="0">
                  <c:v> 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 2012/13</c:v>
                </c:pt>
                <c:pt idx="5">
                  <c:v> 2013/14</c:v>
                </c:pt>
                <c:pt idx="6">
                  <c:v> 2014/15</c:v>
                </c:pt>
                <c:pt idx="7">
                  <c:v>2015/16</c:v>
                </c:pt>
                <c:pt idx="8">
                  <c:v>2016/17</c:v>
                </c:pt>
                <c:pt idx="9">
                  <c:v> 2017/18</c:v>
                </c:pt>
                <c:pt idx="10">
                  <c:v> 2018/19</c:v>
                </c:pt>
                <c:pt idx="11">
                  <c:v>2019/20</c:v>
                </c:pt>
                <c:pt idx="12">
                  <c:v> 2020-21</c:v>
                </c:pt>
              </c:strCache>
            </c:strRef>
          </c:cat>
          <c:val>
            <c:numRef>
              <c:f>Projectes_europeus!$D$8:$P$8</c:f>
              <c:numCache>
                <c:formatCode>General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12</c:v>
                </c:pt>
                <c:pt idx="9">
                  <c:v>19</c:v>
                </c:pt>
                <c:pt idx="10">
                  <c:v>29</c:v>
                </c:pt>
                <c:pt idx="11">
                  <c:v>38</c:v>
                </c:pt>
                <c:pt idx="1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0-4132-8A16-5D01E273A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1092456"/>
        <c:axId val="531090888"/>
      </c:barChart>
      <c:lineChart>
        <c:grouping val="standard"/>
        <c:varyColors val="0"/>
        <c:ser>
          <c:idx val="1"/>
          <c:order val="1"/>
          <c:tx>
            <c:strRef>
              <c:f>Projectes_europeus!$C$9</c:f>
              <c:strCache>
                <c:ptCount val="1"/>
                <c:pt idx="0">
                  <c:v>Sol·licituds</c:v>
                </c:pt>
              </c:strCache>
            </c:strRef>
          </c:tx>
          <c:spPr>
            <a:ln w="31750" cap="rnd">
              <a:solidFill>
                <a:schemeClr val="bg1">
                  <a:lumMod val="5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C00000"/>
              </a:solidFill>
              <a:ln w="12700">
                <a:solidFill>
                  <a:schemeClr val="l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Projectes_europeus!$D$7:$P$7</c:f>
              <c:strCache>
                <c:ptCount val="13"/>
                <c:pt idx="0">
                  <c:v> 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 2012/13</c:v>
                </c:pt>
                <c:pt idx="5">
                  <c:v> 2013/14</c:v>
                </c:pt>
                <c:pt idx="6">
                  <c:v> 2014/15</c:v>
                </c:pt>
                <c:pt idx="7">
                  <c:v>2015/16</c:v>
                </c:pt>
                <c:pt idx="8">
                  <c:v>2016/17</c:v>
                </c:pt>
                <c:pt idx="9">
                  <c:v> 2017/18</c:v>
                </c:pt>
                <c:pt idx="10">
                  <c:v> 2018/19</c:v>
                </c:pt>
                <c:pt idx="11">
                  <c:v>2019/20</c:v>
                </c:pt>
                <c:pt idx="12">
                  <c:v> 2020-21</c:v>
                </c:pt>
              </c:strCache>
            </c:strRef>
          </c:cat>
          <c:val>
            <c:numRef>
              <c:f>Projectes_europeus!$D$9:$P$9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9</c:v>
                </c:pt>
                <c:pt idx="4">
                  <c:v>8</c:v>
                </c:pt>
                <c:pt idx="5">
                  <c:v>19</c:v>
                </c:pt>
                <c:pt idx="6">
                  <c:v>48</c:v>
                </c:pt>
                <c:pt idx="7">
                  <c:v>36</c:v>
                </c:pt>
                <c:pt idx="8">
                  <c:v>28</c:v>
                </c:pt>
                <c:pt idx="9">
                  <c:v>47</c:v>
                </c:pt>
                <c:pt idx="10">
                  <c:v>45</c:v>
                </c:pt>
                <c:pt idx="11">
                  <c:v>80</c:v>
                </c:pt>
                <c:pt idx="12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10-4132-8A16-5D01E273A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1092456"/>
        <c:axId val="531090888"/>
      </c:lineChart>
      <c:catAx>
        <c:axId val="531092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a-ES" sz="1400">
                    <a:solidFill>
                      <a:sysClr val="windowText" lastClr="000000"/>
                    </a:solidFill>
                  </a:rPr>
                  <a:t>Curs</a:t>
                </a:r>
              </a:p>
            </c:rich>
          </c:tx>
          <c:layout>
            <c:manualLayout>
              <c:xMode val="edge"/>
              <c:yMode val="edge"/>
              <c:x val="0.48450274819065547"/>
              <c:y val="0.893790511098683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31090888"/>
        <c:crosses val="autoZero"/>
        <c:auto val="1"/>
        <c:lblAlgn val="ctr"/>
        <c:lblOffset val="100"/>
        <c:noMultiLvlLbl val="0"/>
      </c:catAx>
      <c:valAx>
        <c:axId val="531090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a-ES" sz="1400">
                    <a:solidFill>
                      <a:sysClr val="windowText" lastClr="000000"/>
                    </a:solidFill>
                  </a:rPr>
                  <a:t>Nombre de Projectes Europeus</a:t>
                </a:r>
              </a:p>
            </c:rich>
          </c:tx>
          <c:layout>
            <c:manualLayout>
              <c:xMode val="edge"/>
              <c:yMode val="edge"/>
              <c:x val="1.7773469112948529E-2"/>
              <c:y val="0.156099497873607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3109245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l"/>
      <c:layout>
        <c:manualLayout>
          <c:xMode val="edge"/>
          <c:yMode val="edge"/>
          <c:x val="0.15833333333333333"/>
          <c:y val="0.23386446485855936"/>
          <c:w val="0.61479308836395452"/>
          <c:h val="0.267472295129775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[Registre TC 20200622.xlsx]pag 1!Taula dinàmica4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2064851853162941E-2"/>
          <c:y val="2.4758559735918149E-2"/>
          <c:w val="0.82450101398847142"/>
          <c:h val="0.76997437125752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'pag 1'!$B$3</c:f>
              <c:strCache>
                <c:ptCount val="1"/>
                <c:pt idx="0">
                  <c:v>Imports Signats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891640666516206E-3"/>
                  <c:y val="-4.91364262342087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E7-49A7-B35D-51975176CB59}"/>
                </c:ext>
              </c:extLst>
            </c:dLbl>
            <c:dLbl>
              <c:idx val="3"/>
              <c:layout>
                <c:manualLayout>
                  <c:x val="4.4187304998871543E-3"/>
                  <c:y val="1.36490072872801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E7-49A7-B35D-51975176CB59}"/>
                </c:ext>
              </c:extLst>
            </c:dLbl>
            <c:dLbl>
              <c:idx val="4"/>
              <c:layout>
                <c:manualLayout>
                  <c:x val="4.4187304998871005E-3"/>
                  <c:y val="-0.117381462670609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E7-49A7-B35D-51975176CB59}"/>
                </c:ext>
              </c:extLst>
            </c:dLbl>
            <c:dLbl>
              <c:idx val="6"/>
              <c:layout>
                <c:manualLayout>
                  <c:x val="4.4187304998871543E-3"/>
                  <c:y val="-5.7325830606577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E7-49A7-B35D-51975176CB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'pag 1'!$A$4:$A$18</c:f>
              <c:strCache>
                <c:ptCount val="14"/>
                <c:pt idx="0">
                  <c:v>2006/2007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  <c:pt idx="10">
                  <c:v>2017/2018</c:v>
                </c:pt>
                <c:pt idx="11">
                  <c:v>2018/2019</c:v>
                </c:pt>
                <c:pt idx="12">
                  <c:v>2019/2020</c:v>
                </c:pt>
                <c:pt idx="13">
                  <c:v>2020/2021</c:v>
                </c:pt>
              </c:strCache>
            </c:strRef>
          </c:cat>
          <c:val>
            <c:numRef>
              <c:f>'pag 1'!$B$4:$B$18</c:f>
              <c:numCache>
                <c:formatCode>_("€"* #,##0.00_);_("€"* \(#,##0.00\);_("€"* "-"??_);_(@_)</c:formatCode>
                <c:ptCount val="14"/>
                <c:pt idx="0">
                  <c:v>32000</c:v>
                </c:pt>
                <c:pt idx="1">
                  <c:v>662372.16</c:v>
                </c:pt>
                <c:pt idx="2">
                  <c:v>372931.04</c:v>
                </c:pt>
                <c:pt idx="3">
                  <c:v>285187.61000000004</c:v>
                </c:pt>
                <c:pt idx="4">
                  <c:v>316255.98</c:v>
                </c:pt>
                <c:pt idx="5">
                  <c:v>173245.63999999996</c:v>
                </c:pt>
                <c:pt idx="6">
                  <c:v>166033.44</c:v>
                </c:pt>
                <c:pt idx="7">
                  <c:v>1498098.07</c:v>
                </c:pt>
                <c:pt idx="8">
                  <c:v>539651.82999999984</c:v>
                </c:pt>
                <c:pt idx="9">
                  <c:v>1080909.6499999999</c:v>
                </c:pt>
                <c:pt idx="10">
                  <c:v>660102.64</c:v>
                </c:pt>
                <c:pt idx="11">
                  <c:v>1064609.5</c:v>
                </c:pt>
                <c:pt idx="12">
                  <c:v>920819.78000000014</c:v>
                </c:pt>
                <c:pt idx="13">
                  <c:v>1254701.1567768597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E7-49A7-B35D-51975176CB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6397960"/>
        <c:axId val="706396648"/>
      </c:barChart>
      <c:lineChart>
        <c:grouping val="standard"/>
        <c:varyColors val="0"/>
        <c:ser>
          <c:idx val="1"/>
          <c:order val="1"/>
          <c:tx>
            <c:strRef>
              <c:f>'pag 1'!$C$3</c:f>
              <c:strCache>
                <c:ptCount val="1"/>
                <c:pt idx="0">
                  <c:v>Nº Contractes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layout>
                <c:manualLayout>
                  <c:x val="-2.945820333258103E-3"/>
                  <c:y val="-1.6378808744736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E7-49A7-B35D-51975176CB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'pag 1'!$A$4:$A$18</c:f>
              <c:strCache>
                <c:ptCount val="14"/>
                <c:pt idx="0">
                  <c:v>2006/2007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  <c:pt idx="10">
                  <c:v>2017/2018</c:v>
                </c:pt>
                <c:pt idx="11">
                  <c:v>2018/2019</c:v>
                </c:pt>
                <c:pt idx="12">
                  <c:v>2019/2020</c:v>
                </c:pt>
                <c:pt idx="13">
                  <c:v>2020/2021</c:v>
                </c:pt>
              </c:strCache>
            </c:strRef>
          </c:cat>
          <c:val>
            <c:numRef>
              <c:f>'pag 1'!$C$4:$C$18</c:f>
              <c:numCache>
                <c:formatCode>General</c:formatCode>
                <c:ptCount val="14"/>
                <c:pt idx="0">
                  <c:v>1</c:v>
                </c:pt>
                <c:pt idx="1">
                  <c:v>21</c:v>
                </c:pt>
                <c:pt idx="2">
                  <c:v>30</c:v>
                </c:pt>
                <c:pt idx="3">
                  <c:v>37</c:v>
                </c:pt>
                <c:pt idx="4">
                  <c:v>24</c:v>
                </c:pt>
                <c:pt idx="5">
                  <c:v>39</c:v>
                </c:pt>
                <c:pt idx="6">
                  <c:v>44</c:v>
                </c:pt>
                <c:pt idx="7">
                  <c:v>94</c:v>
                </c:pt>
                <c:pt idx="8">
                  <c:v>67</c:v>
                </c:pt>
                <c:pt idx="9">
                  <c:v>81</c:v>
                </c:pt>
                <c:pt idx="10">
                  <c:v>73</c:v>
                </c:pt>
                <c:pt idx="11">
                  <c:v>91</c:v>
                </c:pt>
                <c:pt idx="12">
                  <c:v>80</c:v>
                </c:pt>
                <c:pt idx="13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8E7-49A7-B35D-51975176CB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06394352"/>
        <c:axId val="706391072"/>
      </c:lineChart>
      <c:catAx>
        <c:axId val="70639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706391072"/>
        <c:crosses val="autoZero"/>
        <c:auto val="1"/>
        <c:lblAlgn val="ctr"/>
        <c:lblOffset val="100"/>
        <c:noMultiLvlLbl val="0"/>
      </c:catAx>
      <c:valAx>
        <c:axId val="70639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706394352"/>
        <c:crosses val="autoZero"/>
        <c:crossBetween val="between"/>
      </c:valAx>
      <c:valAx>
        <c:axId val="706396648"/>
        <c:scaling>
          <c:orientation val="minMax"/>
        </c:scaling>
        <c:delete val="0"/>
        <c:axPos val="r"/>
        <c:numFmt formatCode="_(&quot;€&quot;* #,##0.00_);_(&quot;€&quot;* \(#,##0.00\);_(&quot;€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706397960"/>
        <c:crosses val="max"/>
        <c:crossBetween val="between"/>
      </c:valAx>
      <c:catAx>
        <c:axId val="706397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06396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ca-E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b="1"/>
              <a:t>Evolució de les Activitats Congressuals i de Divulgació Científica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>
        <c:manualLayout>
          <c:layoutTarget val="inner"/>
          <c:xMode val="edge"/>
          <c:yMode val="edge"/>
          <c:x val="3.2267355182095503E-2"/>
          <c:y val="0.13308930635385979"/>
          <c:w val="0.9423797228891152"/>
          <c:h val="0.69523233386755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'DADES INFORME 2106221'!$A$4</c:f>
              <c:strCache>
                <c:ptCount val="1"/>
                <c:pt idx="0">
                  <c:v>UVic-UCC/Comarcals/Autonòmiques/Estatals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134317063942491E-3"/>
                  <c:y val="-9.904049645023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77-45AC-B1CA-9BA89CCF6D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'DADES INFORME 2106221'!$B$2:$L$3</c:f>
              <c:multiLvlStrCache>
                <c:ptCount val="11"/>
                <c:lvl>
                  <c:pt idx="0">
                    <c:v>10/11</c:v>
                  </c:pt>
                  <c:pt idx="1">
                    <c:v>11/12</c:v>
                  </c:pt>
                  <c:pt idx="2">
                    <c:v>12/13</c:v>
                  </c:pt>
                  <c:pt idx="3">
                    <c:v>13/14</c:v>
                  </c:pt>
                  <c:pt idx="4">
                    <c:v>14/15</c:v>
                  </c:pt>
                  <c:pt idx="5">
                    <c:v>15/16</c:v>
                  </c:pt>
                  <c:pt idx="6">
                    <c:v>16/17</c:v>
                  </c:pt>
                  <c:pt idx="7">
                    <c:v>17/18</c:v>
                  </c:pt>
                  <c:pt idx="8">
                    <c:v>18/19</c:v>
                  </c:pt>
                  <c:pt idx="9">
                    <c:v>19/20</c:v>
                  </c:pt>
                  <c:pt idx="10">
                    <c:v>20/21</c:v>
                  </c:pt>
                </c:lvl>
                <c:lvl>
                  <c:pt idx="0">
                    <c:v>Activitats Congressuals i de Divulgació Científica </c:v>
                  </c:pt>
                </c:lvl>
              </c:multiLvlStrCache>
            </c:multiLvlStrRef>
          </c:cat>
          <c:val>
            <c:numRef>
              <c:f>'DADES INFORME 2106221'!$B$4:$L$4</c:f>
              <c:numCache>
                <c:formatCode>General</c:formatCode>
                <c:ptCount val="11"/>
                <c:pt idx="0">
                  <c:v>5</c:v>
                </c:pt>
                <c:pt idx="1">
                  <c:v>8</c:v>
                </c:pt>
                <c:pt idx="2">
                  <c:v>20</c:v>
                </c:pt>
                <c:pt idx="3">
                  <c:v>21</c:v>
                </c:pt>
                <c:pt idx="4">
                  <c:v>20</c:v>
                </c:pt>
                <c:pt idx="5">
                  <c:v>40</c:v>
                </c:pt>
                <c:pt idx="6">
                  <c:v>87</c:v>
                </c:pt>
                <c:pt idx="7">
                  <c:v>127</c:v>
                </c:pt>
                <c:pt idx="8">
                  <c:v>130</c:v>
                </c:pt>
                <c:pt idx="9">
                  <c:v>151</c:v>
                </c:pt>
                <c:pt idx="10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77-45AC-B1CA-9BA89CCF6D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7"/>
        <c:overlap val="100"/>
        <c:axId val="603048560"/>
        <c:axId val="603046264"/>
      </c:barChart>
      <c:barChart>
        <c:barDir val="col"/>
        <c:grouping val="stacked"/>
        <c:varyColors val="0"/>
        <c:ser>
          <c:idx val="1"/>
          <c:order val="1"/>
          <c:tx>
            <c:strRef>
              <c:f>'DADES INFORME 2106221'!$A$5</c:f>
              <c:strCache>
                <c:ptCount val="1"/>
                <c:pt idx="0">
                  <c:v>Activitats Internacionals UVic-UCC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0915029809406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77-45AC-B1CA-9BA89CCF6D5D}"/>
                </c:ext>
              </c:extLst>
            </c:dLbl>
            <c:dLbl>
              <c:idx val="1"/>
              <c:layout>
                <c:manualLayout>
                  <c:x val="0"/>
                  <c:y val="1.89925748871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77-45AC-B1CA-9BA89CCF6D5D}"/>
                </c:ext>
              </c:extLst>
            </c:dLbl>
            <c:dLbl>
              <c:idx val="2"/>
              <c:layout>
                <c:manualLayout>
                  <c:x val="0"/>
                  <c:y val="1.7429191507839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77-45AC-B1CA-9BA89CCF6D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'DADES INFORME 2106221'!$B$2:$L$3</c:f>
              <c:multiLvlStrCache>
                <c:ptCount val="11"/>
                <c:lvl>
                  <c:pt idx="0">
                    <c:v>10/11</c:v>
                  </c:pt>
                  <c:pt idx="1">
                    <c:v>11/12</c:v>
                  </c:pt>
                  <c:pt idx="2">
                    <c:v>12/13</c:v>
                  </c:pt>
                  <c:pt idx="3">
                    <c:v>13/14</c:v>
                  </c:pt>
                  <c:pt idx="4">
                    <c:v>14/15</c:v>
                  </c:pt>
                  <c:pt idx="5">
                    <c:v>15/16</c:v>
                  </c:pt>
                  <c:pt idx="6">
                    <c:v>16/17</c:v>
                  </c:pt>
                  <c:pt idx="7">
                    <c:v>17/18</c:v>
                  </c:pt>
                  <c:pt idx="8">
                    <c:v>18/19</c:v>
                  </c:pt>
                  <c:pt idx="9">
                    <c:v>19/20</c:v>
                  </c:pt>
                  <c:pt idx="10">
                    <c:v>20/21</c:v>
                  </c:pt>
                </c:lvl>
                <c:lvl>
                  <c:pt idx="0">
                    <c:v>Activitats Congressuals i de Divulgació Científica </c:v>
                  </c:pt>
                </c:lvl>
              </c:multiLvlStrCache>
            </c:multiLvlStrRef>
          </c:cat>
          <c:val>
            <c:numRef>
              <c:f>'DADES INFORME 2106221'!$B$5:$L$5</c:f>
              <c:numCache>
                <c:formatCode>General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11</c:v>
                </c:pt>
                <c:pt idx="7">
                  <c:v>12</c:v>
                </c:pt>
                <c:pt idx="8">
                  <c:v>22</c:v>
                </c:pt>
                <c:pt idx="9">
                  <c:v>13</c:v>
                </c:pt>
                <c:pt idx="1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77-45AC-B1CA-9BA89CCF6D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7"/>
        <c:overlap val="100"/>
        <c:axId val="742455472"/>
        <c:axId val="742455800"/>
      </c:barChart>
      <c:lineChart>
        <c:grouping val="standard"/>
        <c:varyColors val="0"/>
        <c:ser>
          <c:idx val="2"/>
          <c:order val="2"/>
          <c:tx>
            <c:strRef>
              <c:f>'DADES INFORME 2106221'!$A$6</c:f>
              <c:strCache>
                <c:ptCount val="1"/>
                <c:pt idx="0">
                  <c:v>Total Activitats UVic-UCC</c:v>
                </c:pt>
              </c:strCache>
            </c:strRef>
          </c:tx>
          <c:spPr>
            <a:ln w="19050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6350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0743299759918548E-2"/>
                  <c:y val="-4.1830059618813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77-45AC-B1CA-9BA89CCF6D5D}"/>
                </c:ext>
              </c:extLst>
            </c:dLbl>
            <c:dLbl>
              <c:idx val="1"/>
              <c:layout>
                <c:manualLayout>
                  <c:x val="-2.5352921928789324E-2"/>
                  <c:y val="-3.485838301567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77-45AC-B1CA-9BA89CCF6D5D}"/>
                </c:ext>
              </c:extLst>
            </c:dLbl>
            <c:dLbl>
              <c:idx val="2"/>
              <c:layout>
                <c:manualLayout>
                  <c:x val="-2.0743299759918538E-2"/>
                  <c:y val="-4.1830059618813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77-45AC-B1CA-9BA89CCF6D5D}"/>
                </c:ext>
              </c:extLst>
            </c:dLbl>
            <c:dLbl>
              <c:idx val="3"/>
              <c:layout>
                <c:manualLayout>
                  <c:x val="-2.0743299759918579E-2"/>
                  <c:y val="-5.2287574523517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77-45AC-B1CA-9BA89CCF6D5D}"/>
                </c:ext>
              </c:extLst>
            </c:dLbl>
            <c:dLbl>
              <c:idx val="4"/>
              <c:layout>
                <c:manualLayout>
                  <c:x val="-2.5352921928789324E-2"/>
                  <c:y val="-4.1830059618813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77-45AC-B1CA-9BA89CCF6D5D}"/>
                </c:ext>
              </c:extLst>
            </c:dLbl>
            <c:dLbl>
              <c:idx val="5"/>
              <c:layout>
                <c:manualLayout>
                  <c:x val="-3.6876977350966372E-2"/>
                  <c:y val="-3.1372544714110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77-45AC-B1CA-9BA89CCF6D5D}"/>
                </c:ext>
              </c:extLst>
            </c:dLbl>
            <c:dLbl>
              <c:idx val="6"/>
              <c:layout>
                <c:manualLayout>
                  <c:x val="-5.0636564867530147E-2"/>
                  <c:y val="-5.1462065832685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077-45AC-B1CA-9BA89CCF6D5D}"/>
                </c:ext>
              </c:extLst>
            </c:dLbl>
            <c:dLbl>
              <c:idx val="7"/>
              <c:layout>
                <c:manualLayout>
                  <c:x val="-7.3753936263074943E-2"/>
                  <c:y val="-1.4953165347913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077-45AC-B1CA-9BA89CCF6D5D}"/>
                </c:ext>
              </c:extLst>
            </c:dLbl>
            <c:dLbl>
              <c:idx val="8"/>
              <c:layout>
                <c:manualLayout>
                  <c:x val="-6.2229928409913572E-2"/>
                  <c:y val="-1.9545875928382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077-45AC-B1CA-9BA89CCF6D5D}"/>
                </c:ext>
              </c:extLst>
            </c:dLbl>
            <c:dLbl>
              <c:idx val="9"/>
              <c:layout>
                <c:manualLayout>
                  <c:x val="-9.8719839361736984E-3"/>
                  <c:y val="-1.550666135071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077-45AC-B1CA-9BA89CCF6D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'DADES INFORME 2106221'!$B$2:$L$3</c:f>
              <c:multiLvlStrCache>
                <c:ptCount val="11"/>
                <c:lvl>
                  <c:pt idx="0">
                    <c:v>10/11</c:v>
                  </c:pt>
                  <c:pt idx="1">
                    <c:v>11/12</c:v>
                  </c:pt>
                  <c:pt idx="2">
                    <c:v>12/13</c:v>
                  </c:pt>
                  <c:pt idx="3">
                    <c:v>13/14</c:v>
                  </c:pt>
                  <c:pt idx="4">
                    <c:v>14/15</c:v>
                  </c:pt>
                  <c:pt idx="5">
                    <c:v>15/16</c:v>
                  </c:pt>
                  <c:pt idx="6">
                    <c:v>16/17</c:v>
                  </c:pt>
                  <c:pt idx="7">
                    <c:v>17/18</c:v>
                  </c:pt>
                  <c:pt idx="8">
                    <c:v>18/19</c:v>
                  </c:pt>
                  <c:pt idx="9">
                    <c:v>19/20</c:v>
                  </c:pt>
                  <c:pt idx="10">
                    <c:v>20/21</c:v>
                  </c:pt>
                </c:lvl>
                <c:lvl>
                  <c:pt idx="0">
                    <c:v>Activitats Congressuals i de Divulgació Científica </c:v>
                  </c:pt>
                </c:lvl>
              </c:multiLvlStrCache>
            </c:multiLvlStrRef>
          </c:cat>
          <c:val>
            <c:numRef>
              <c:f>'DADES INFORME 2106221'!$B$6:$L$6</c:f>
              <c:numCache>
                <c:formatCode>General</c:formatCode>
                <c:ptCount val="11"/>
                <c:pt idx="0">
                  <c:v>6</c:v>
                </c:pt>
                <c:pt idx="1">
                  <c:v>12</c:v>
                </c:pt>
                <c:pt idx="2">
                  <c:v>21</c:v>
                </c:pt>
                <c:pt idx="3">
                  <c:v>27</c:v>
                </c:pt>
                <c:pt idx="4">
                  <c:v>24</c:v>
                </c:pt>
                <c:pt idx="5">
                  <c:v>46</c:v>
                </c:pt>
                <c:pt idx="6">
                  <c:v>98</c:v>
                </c:pt>
                <c:pt idx="7">
                  <c:v>139</c:v>
                </c:pt>
                <c:pt idx="8">
                  <c:v>152</c:v>
                </c:pt>
                <c:pt idx="9">
                  <c:v>164</c:v>
                </c:pt>
                <c:pt idx="10">
                  <c:v>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C077-45AC-B1CA-9BA89CCF6D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42455472"/>
        <c:axId val="742455800"/>
      </c:lineChart>
      <c:valAx>
        <c:axId val="6030462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03048560"/>
        <c:crosses val="max"/>
        <c:crossBetween val="between"/>
      </c:valAx>
      <c:catAx>
        <c:axId val="60304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03046264"/>
        <c:crosses val="autoZero"/>
        <c:auto val="1"/>
        <c:lblAlgn val="ctr"/>
        <c:lblOffset val="100"/>
        <c:noMultiLvlLbl val="0"/>
      </c:catAx>
      <c:valAx>
        <c:axId val="742455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42455472"/>
        <c:crosses val="autoZero"/>
        <c:crossBetween val="between"/>
      </c:valAx>
      <c:catAx>
        <c:axId val="74245547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742455800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0.85149</cdr:x>
      <cdr:y>0.95085</cdr:y>
    </cdr:from>
    <cdr:to>
      <cdr:x>0.98416</cdr:x>
      <cdr:y>0.98983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8191502" y="5343524"/>
          <a:ext cx="12763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a-E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04CCD88-C62E-4447-B5CC-F62B05772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E1A93ED7-D35F-4725-970A-AC6283175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C84BE0A-F94A-43F3-8DC1-F78D5494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6241B06-DB1C-4C97-B45A-5DF33171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65FD4A4-2562-4EC0-AF60-5DB7F424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981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32F0581-E80F-4354-B14A-3A8065C9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DC690CE2-266C-4B41-9AED-CB52B6DB0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4FE0409-3FE2-41BE-A84B-299FA203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C2B7854-3375-4942-A9E2-568B48ED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2D1FF1B-16DA-4D34-AE13-14E7CCAA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364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18016C7F-340E-4AB7-BF52-51553855A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1948C589-9A4E-49C4-A125-45FCE4062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D0CABFF-1AE7-4689-B25C-FFB8EF5F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497E4BD-F098-46EC-BCEB-21318789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CA8D273-0481-4061-9B9C-C45121BA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927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122443A-645C-4A00-908D-4B44E54C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C4C6194-E022-4C87-9477-A3E1D1981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637BBB8-98F9-454D-96B9-1A6BDD03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91FF9D7-2D2A-4B82-8D47-9AAB2003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079AB55-BB65-4446-88D7-EE39250B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962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6F21C27-4D86-48BD-9961-8BFBC682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4371FBA1-D8C9-4E7C-9046-63522EEAF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38C47EC-F8DA-4716-BC8E-4A671DC6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5BCD7C1-0503-4B7A-9F5F-D47A62BD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3BB16C0-2594-48D6-9C0A-551E7055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215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CE01494-E7DB-45E7-AD16-A0A5F4F4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DA27EB2-9679-469B-AF43-92A730D9A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1EB25E1A-6775-4FBC-90C8-EE77429B4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15E407E8-5828-440A-B002-7865E6E7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A4A07CD5-6B74-44F9-99E0-2A258A74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E23AB357-D6E4-414E-9BE4-C40330A1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021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A123C45-62C8-4367-8B06-6339910F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E5BFD5CB-CADB-449B-AF22-160F40C8F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25DAFEB0-6CC0-4591-9BD4-8BE3F14C6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D82E82D9-4C77-46F5-A31C-4ACAA372C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FCEE16CB-0379-4EF8-BED1-66D05A888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C048B9BF-70A0-4315-BDDC-CA35F633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515B6B9F-7924-47EC-BE31-970DB95A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A0A3CA79-5D3C-4067-BF5B-E0E693DA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248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25DDAB4-B5BD-4491-BE01-6CC1488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59696DD-BA4D-4D2F-B4B7-5A12FC5E3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D8A3013E-4375-45A7-BD4A-CF37D87C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4E8542FC-C3E1-4A2E-8429-C6AF4987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666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9E7FA0B8-BCF9-4871-BB7F-A7D2AF880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0D5C6B07-B586-4B9E-8CBB-015086DB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68288715-B180-4358-A42C-D688AF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581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71B121E6-8DDC-4E90-92FC-3880F7540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B772C95-7E06-4784-83D6-0624FCC1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5C3A089-4238-4BBE-B895-83606A178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8562E405-7C13-40ED-87BD-E9CB0C71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9841C92-592C-49E0-A64D-5D3C5240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831F8FF0-0F10-4460-B42D-A10217EF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461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6F4F6A7-E0D0-434D-9644-D4EFFE5C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D90F44BE-F5B1-4970-87FA-46CC17FF4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869F474-A634-41F9-81B6-C1FA78B8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1606DED1-D8E5-454F-B3AA-FBF1E9F5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3396E8B-590E-4032-884D-E7EF1ECE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57E809D7-533E-4832-94B1-D3DDD16C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2315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86F6EC2E-E291-4B80-A15E-609C5D15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8E343206-F877-44E3-9F25-A687CB9D1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698B99DE-5B58-493D-9A77-1107A4D03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52AC-A85B-4941-AF7D-8C5CB33CD167}" type="datetimeFigureOut">
              <a:rPr lang="ca-ES" smtClean="0"/>
              <a:t>15/09/2021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DF92A334-CF5D-4C16-B855-D0039940F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F06490D-61A3-4AAA-91FE-C33F618D4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22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C939DF-95FA-4F2E-9242-7915A028391B}"/>
              </a:ext>
            </a:extLst>
          </p:cNvPr>
          <p:cNvSpPr/>
          <p:nvPr/>
        </p:nvSpPr>
        <p:spPr>
          <a:xfrm>
            <a:off x="94268" y="84841"/>
            <a:ext cx="12009748" cy="6674178"/>
          </a:xfrm>
          <a:prstGeom prst="rect">
            <a:avLst/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8" name="Imatge 7">
            <a:extLst>
              <a:ext uri="{FF2B5EF4-FFF2-40B4-BE49-F238E27FC236}">
                <a16:creationId xmlns:a16="http://schemas.microsoft.com/office/drawing/2014/main" id="{ACC8E1BD-9D32-48F1-8DFF-B688FA98D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202" y="843699"/>
            <a:ext cx="5559847" cy="5321431"/>
          </a:xfrm>
          <a:prstGeom prst="rect">
            <a:avLst/>
          </a:prstGeom>
        </p:spPr>
      </p:pic>
      <p:sp>
        <p:nvSpPr>
          <p:cNvPr id="9" name="QuadreDeText 8">
            <a:extLst>
              <a:ext uri="{FF2B5EF4-FFF2-40B4-BE49-F238E27FC236}">
                <a16:creationId xmlns:a16="http://schemas.microsoft.com/office/drawing/2014/main" id="{7FCCCE6D-0B1E-47A1-BF85-AC2D28EC578F}"/>
              </a:ext>
            </a:extLst>
          </p:cNvPr>
          <p:cNvSpPr txBox="1"/>
          <p:nvPr/>
        </p:nvSpPr>
        <p:spPr>
          <a:xfrm>
            <a:off x="263951" y="1529104"/>
            <a:ext cx="62593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b="1" dirty="0">
                <a:solidFill>
                  <a:schemeClr val="bg1"/>
                </a:solidFill>
              </a:rPr>
              <a:t>Evolució de la RECERCA de la UVic-UCC</a:t>
            </a:r>
          </a:p>
          <a:p>
            <a:endParaRPr lang="ca-ES" sz="4800" b="1" dirty="0">
              <a:solidFill>
                <a:schemeClr val="bg1"/>
              </a:solidFill>
            </a:endParaRPr>
          </a:p>
          <a:p>
            <a:r>
              <a:rPr lang="ca-ES" sz="4800" dirty="0">
                <a:solidFill>
                  <a:schemeClr val="bg1"/>
                </a:solidFill>
              </a:rPr>
              <a:t>Curs 2020/2021</a:t>
            </a:r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FBC93A20-4B7A-4422-8ED2-A37DDDE7CBDD}"/>
              </a:ext>
            </a:extLst>
          </p:cNvPr>
          <p:cNvSpPr txBox="1"/>
          <p:nvPr/>
        </p:nvSpPr>
        <p:spPr>
          <a:xfrm>
            <a:off x="311085" y="395926"/>
            <a:ext cx="337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>
                <a:solidFill>
                  <a:schemeClr val="bg1"/>
                </a:solidFill>
              </a:rPr>
              <a:t>Universitat de Vic –</a:t>
            </a:r>
          </a:p>
          <a:p>
            <a:r>
              <a:rPr lang="ca-ES" dirty="0">
                <a:solidFill>
                  <a:schemeClr val="bg1"/>
                </a:solidFill>
              </a:rPr>
              <a:t>Universitat Central de Catalunya</a:t>
            </a:r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3FFC431B-BC68-4ABD-87E2-62C2C73A5E56}"/>
              </a:ext>
            </a:extLst>
          </p:cNvPr>
          <p:cNvSpPr txBox="1"/>
          <p:nvPr/>
        </p:nvSpPr>
        <p:spPr>
          <a:xfrm>
            <a:off x="6799665" y="6165130"/>
            <a:ext cx="521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2400" b="1" dirty="0">
                <a:solidFill>
                  <a:schemeClr val="bg1"/>
                </a:solidFill>
              </a:rPr>
              <a:t>Setembre 2021</a:t>
            </a:r>
          </a:p>
        </p:txBody>
      </p:sp>
    </p:spTree>
    <p:extLst>
      <p:ext uri="{BB962C8B-B14F-4D97-AF65-F5344CB8AC3E}">
        <p14:creationId xmlns:p14="http://schemas.microsoft.com/office/powerpoint/2010/main" val="3793934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0" y="267132"/>
            <a:ext cx="113065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54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Activitats </a:t>
            </a:r>
            <a:r>
              <a:rPr lang="ca-ES" sz="540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congressuals i de divulgació científica</a:t>
            </a:r>
            <a:endParaRPr lang="ca-ES" sz="5400" b="0" i="0" u="none" strike="noStrike" baseline="0" dirty="0">
              <a:solidFill>
                <a:srgbClr val="DE052B"/>
              </a:solidFill>
              <a:latin typeface="+mj-lt"/>
              <a:cs typeface="Adobe Devanagari" panose="02040503050201020203" pitchFamily="18" charset="0"/>
            </a:endParaRP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>
            <a:cxnSpLocks/>
          </p:cNvCxnSpPr>
          <p:nvPr/>
        </p:nvCxnSpPr>
        <p:spPr>
          <a:xfrm>
            <a:off x="9389097" y="4957894"/>
            <a:ext cx="0" cy="1793169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1E3A40A-8EF7-4B11-ADFB-A869A672F5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451821"/>
              </p:ext>
            </p:extLst>
          </p:nvPr>
        </p:nvGraphicFramePr>
        <p:xfrm>
          <a:off x="1187254" y="2347815"/>
          <a:ext cx="6716043" cy="4148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Imatge 4">
            <a:extLst>
              <a:ext uri="{FF2B5EF4-FFF2-40B4-BE49-F238E27FC236}">
                <a16:creationId xmlns:a16="http://schemas.microsoft.com/office/drawing/2014/main" id="{5282A867-DACB-452C-9D7E-33B656269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626" y="5070842"/>
            <a:ext cx="1397248" cy="36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140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3F8D10-6BEB-4729-B708-CE5D6414A2C4}"/>
              </a:ext>
            </a:extLst>
          </p:cNvPr>
          <p:cNvSpPr/>
          <p:nvPr/>
        </p:nvSpPr>
        <p:spPr>
          <a:xfrm>
            <a:off x="71120" y="55880"/>
            <a:ext cx="12120880" cy="6746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Imatge 4">
            <a:extLst>
              <a:ext uri="{FF2B5EF4-FFF2-40B4-BE49-F238E27FC236}">
                <a16:creationId xmlns:a16="http://schemas.microsoft.com/office/drawing/2014/main" id="{31DFD2D9-FAC0-4899-8483-B28B8AD31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395" y="4055427"/>
            <a:ext cx="3219450" cy="2486025"/>
          </a:xfrm>
          <a:prstGeom prst="rect">
            <a:avLst/>
          </a:prstGeom>
        </p:spPr>
      </p:pic>
      <p:sp>
        <p:nvSpPr>
          <p:cNvPr id="6" name="QuadreDeText 5">
            <a:extLst>
              <a:ext uri="{FF2B5EF4-FFF2-40B4-BE49-F238E27FC236}">
                <a16:creationId xmlns:a16="http://schemas.microsoft.com/office/drawing/2014/main" id="{7BFD48A1-A237-4DB0-892B-B034F2506A74}"/>
              </a:ext>
            </a:extLst>
          </p:cNvPr>
          <p:cNvSpPr txBox="1"/>
          <p:nvPr/>
        </p:nvSpPr>
        <p:spPr>
          <a:xfrm>
            <a:off x="355600" y="883920"/>
            <a:ext cx="8595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6600" b="1" dirty="0">
                <a:solidFill>
                  <a:srgbClr val="C00000"/>
                </a:solidFill>
              </a:rPr>
              <a:t>La Recerca en xifres</a:t>
            </a:r>
          </a:p>
        </p:txBody>
      </p:sp>
      <p:cxnSp>
        <p:nvCxnSpPr>
          <p:cNvPr id="9" name="Connector recte 8">
            <a:extLst>
              <a:ext uri="{FF2B5EF4-FFF2-40B4-BE49-F238E27FC236}">
                <a16:creationId xmlns:a16="http://schemas.microsoft.com/office/drawing/2014/main" id="{9FB0F647-6246-48D4-98DB-9A4E5A5C188B}"/>
              </a:ext>
            </a:extLst>
          </p:cNvPr>
          <p:cNvCxnSpPr>
            <a:cxnSpLocks/>
          </p:cNvCxnSpPr>
          <p:nvPr/>
        </p:nvCxnSpPr>
        <p:spPr>
          <a:xfrm>
            <a:off x="427977" y="5627217"/>
            <a:ext cx="0" cy="648000"/>
          </a:xfrm>
          <a:prstGeom prst="line">
            <a:avLst/>
          </a:prstGeom>
          <a:ln w="44450">
            <a:solidFill>
              <a:srgbClr val="DE2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tge 24">
            <a:extLst>
              <a:ext uri="{FF2B5EF4-FFF2-40B4-BE49-F238E27FC236}">
                <a16:creationId xmlns:a16="http://schemas.microsoft.com/office/drawing/2014/main" id="{9C366112-14F1-4350-AAA7-B07E44C24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5783091"/>
            <a:ext cx="4381505" cy="38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79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tge 9">
            <a:extLst>
              <a:ext uri="{FF2B5EF4-FFF2-40B4-BE49-F238E27FC236}">
                <a16:creationId xmlns:a16="http://schemas.microsoft.com/office/drawing/2014/main" id="{4713FBD8-48FC-4BF2-9067-E3FCAE5D5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33" y="1128835"/>
            <a:ext cx="9387114" cy="491361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540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Producció Científica</a:t>
            </a:r>
            <a:endParaRPr lang="ca-ES" sz="5400" b="0" i="0" u="none" strike="noStrike" baseline="0" dirty="0">
              <a:solidFill>
                <a:srgbClr val="DE052B"/>
              </a:solidFill>
              <a:latin typeface="+mj-lt"/>
              <a:cs typeface="Adobe Devanagari" panose="02040503050201020203" pitchFamily="18" charset="0"/>
            </a:endParaRP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tge 17">
            <a:extLst>
              <a:ext uri="{FF2B5EF4-FFF2-40B4-BE49-F238E27FC236}">
                <a16:creationId xmlns:a16="http://schemas.microsoft.com/office/drawing/2014/main" id="{BFD2E047-7534-4222-97F1-977202C240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8051" y="5020426"/>
            <a:ext cx="1385066" cy="60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1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tge 7">
            <a:extLst>
              <a:ext uri="{FF2B5EF4-FFF2-40B4-BE49-F238E27FC236}">
                <a16:creationId xmlns:a16="http://schemas.microsoft.com/office/drawing/2014/main" id="{51E6CDF1-2668-44E6-B854-73305F815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7" y="1190462"/>
            <a:ext cx="9435624" cy="514383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540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Producció Científica</a:t>
            </a:r>
            <a:endParaRPr lang="ca-ES" sz="5400" b="0" i="0" u="none" strike="noStrike" baseline="0" dirty="0">
              <a:solidFill>
                <a:srgbClr val="DE052B"/>
              </a:solidFill>
              <a:latin typeface="+mj-lt"/>
              <a:cs typeface="Adobe Devanagari" panose="02040503050201020203" pitchFamily="18" charset="0"/>
            </a:endParaRP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tge 17">
            <a:extLst>
              <a:ext uri="{FF2B5EF4-FFF2-40B4-BE49-F238E27FC236}">
                <a16:creationId xmlns:a16="http://schemas.microsoft.com/office/drawing/2014/main" id="{BFD2E047-7534-4222-97F1-977202C240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8051" y="5020426"/>
            <a:ext cx="1385066" cy="60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2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54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Estudis de Doctorat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2">
            <a:extLst>
              <a:ext uri="{FF2B5EF4-FFF2-40B4-BE49-F238E27FC236}">
                <a16:creationId xmlns:a16="http://schemas.microsoft.com/office/drawing/2014/main" id="{8064A197-DC72-413F-BE47-7EA7FC08D602}"/>
              </a:ext>
            </a:extLst>
          </p:cNvPr>
          <p:cNvSpPr txBox="1"/>
          <p:nvPr/>
        </p:nvSpPr>
        <p:spPr>
          <a:xfrm>
            <a:off x="3302607" y="5786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>
              <a:solidFill>
                <a:prstClr val="black"/>
              </a:solidFill>
            </a:endParaRPr>
          </a:p>
        </p:txBody>
      </p:sp>
      <p:graphicFrame>
        <p:nvGraphicFramePr>
          <p:cNvPr id="17" name="Gràfic 1">
            <a:extLst>
              <a:ext uri="{FF2B5EF4-FFF2-40B4-BE49-F238E27FC236}">
                <a16:creationId xmlns:a16="http://schemas.microsoft.com/office/drawing/2014/main" id="{A0E9B712-6BF7-4021-BC3D-00A1D070E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379488"/>
              </p:ext>
            </p:extLst>
          </p:nvPr>
        </p:nvGraphicFramePr>
        <p:xfrm>
          <a:off x="446201" y="1485712"/>
          <a:ext cx="6690519" cy="487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" name="Imagen 3">
            <a:extLst>
              <a:ext uri="{FF2B5EF4-FFF2-40B4-BE49-F238E27FC236}">
                <a16:creationId xmlns:a16="http://schemas.microsoft.com/office/drawing/2014/main" id="{CB0C2860-4BA5-4D83-BDE9-6FF9BD339E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0037" y="1473723"/>
            <a:ext cx="2621374" cy="4661462"/>
          </a:xfrm>
          <a:prstGeom prst="rect">
            <a:avLst/>
          </a:prstGeom>
        </p:spPr>
      </p:pic>
      <p:pic>
        <p:nvPicPr>
          <p:cNvPr id="2" name="Imatge 1">
            <a:extLst>
              <a:ext uri="{FF2B5EF4-FFF2-40B4-BE49-F238E27FC236}">
                <a16:creationId xmlns:a16="http://schemas.microsoft.com/office/drawing/2014/main" id="{B5E37DF4-0C60-4F22-921E-5F8B7AA664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3626" y="5051766"/>
            <a:ext cx="1408298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10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0" y="267132"/>
            <a:ext cx="71534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54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Finançament competitiu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1">
            <a:extLst>
              <a:ext uri="{FF2B5EF4-FFF2-40B4-BE49-F238E27FC236}">
                <a16:creationId xmlns:a16="http://schemas.microsoft.com/office/drawing/2014/main" id="{3373FF8B-B4C1-4CA5-9706-D797F44D8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5497" y="1509365"/>
            <a:ext cx="496215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 la captació de recursos competitius </a:t>
            </a:r>
          </a:p>
        </p:txBody>
      </p:sp>
      <p:graphicFrame>
        <p:nvGraphicFramePr>
          <p:cNvPr id="10" name="1 Gráfico">
            <a:extLst>
              <a:ext uri="{FF2B5EF4-FFF2-40B4-BE49-F238E27FC236}">
                <a16:creationId xmlns:a16="http://schemas.microsoft.com/office/drawing/2014/main" id="{07166D0E-4222-4E95-9A11-EC5B8B227B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853795"/>
              </p:ext>
            </p:extLst>
          </p:nvPr>
        </p:nvGraphicFramePr>
        <p:xfrm>
          <a:off x="298577" y="1547795"/>
          <a:ext cx="8785672" cy="4833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9194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0" y="267132"/>
            <a:ext cx="71534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54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Projectes europeus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1">
            <a:extLst>
              <a:ext uri="{FF2B5EF4-FFF2-40B4-BE49-F238E27FC236}">
                <a16:creationId xmlns:a16="http://schemas.microsoft.com/office/drawing/2014/main" id="{7F36D125-CC35-4832-A265-76EE26544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001" y="1777640"/>
            <a:ext cx="6681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sol·licituds a projectes europeus enviades i guanyades</a:t>
            </a:r>
          </a:p>
        </p:txBody>
      </p:sp>
      <p:graphicFrame>
        <p:nvGraphicFramePr>
          <p:cNvPr id="10" name="Gráfico 10">
            <a:extLst>
              <a:ext uri="{FF2B5EF4-FFF2-40B4-BE49-F238E27FC236}">
                <a16:creationId xmlns:a16="http://schemas.microsoft.com/office/drawing/2014/main" id="{303D5FF4-23D0-4350-8781-AE5880BB5C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675702"/>
              </p:ext>
            </p:extLst>
          </p:nvPr>
        </p:nvGraphicFramePr>
        <p:xfrm>
          <a:off x="899013" y="2014623"/>
          <a:ext cx="7978775" cy="422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387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0" y="267132"/>
            <a:ext cx="91275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54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Finançament </a:t>
            </a:r>
            <a:r>
              <a:rPr lang="ca-ES" sz="540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n</a:t>
            </a:r>
            <a:r>
              <a:rPr lang="ca-ES" sz="54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o competitiu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àfic 6">
            <a:extLst>
              <a:ext uri="{FF2B5EF4-FFF2-40B4-BE49-F238E27FC236}">
                <a16:creationId xmlns:a16="http://schemas.microsoft.com/office/drawing/2014/main" id="{CB1EC331-A7C1-47EC-A33A-D55967006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887093"/>
              </p:ext>
            </p:extLst>
          </p:nvPr>
        </p:nvGraphicFramePr>
        <p:xfrm>
          <a:off x="461863" y="1589783"/>
          <a:ext cx="8622386" cy="4652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088FAC50-CA0A-46FA-BA48-1ECAAD1645B6}"/>
              </a:ext>
            </a:extLst>
          </p:cNvPr>
          <p:cNvSpPr txBox="1"/>
          <p:nvPr/>
        </p:nvSpPr>
        <p:spPr>
          <a:xfrm>
            <a:off x="1163309" y="1733799"/>
            <a:ext cx="1728192" cy="600164"/>
          </a:xfrm>
          <a:prstGeom prst="rect">
            <a:avLst/>
          </a:prstGeom>
          <a:solidFill>
            <a:srgbClr val="C0002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>
                <a:solidFill>
                  <a:schemeClr val="bg1"/>
                </a:solidFill>
              </a:rPr>
              <a:t>Projectes actius gestionats: </a:t>
            </a:r>
          </a:p>
          <a:p>
            <a:r>
              <a:rPr lang="ca-ES" dirty="0">
                <a:solidFill>
                  <a:schemeClr val="bg1"/>
                </a:solidFill>
              </a:rPr>
              <a:t>2019/2020: 131</a:t>
            </a:r>
          </a:p>
          <a:p>
            <a:r>
              <a:rPr lang="ca-ES" dirty="0">
                <a:solidFill>
                  <a:schemeClr val="bg1"/>
                </a:solidFill>
              </a:rPr>
              <a:t>2020/2021: 156</a:t>
            </a:r>
          </a:p>
        </p:txBody>
      </p:sp>
    </p:spTree>
    <p:extLst>
      <p:ext uri="{BB962C8B-B14F-4D97-AF65-F5344CB8AC3E}">
        <p14:creationId xmlns:p14="http://schemas.microsoft.com/office/powerpoint/2010/main" val="343884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0" y="267132"/>
            <a:ext cx="91275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54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Resultats Valoritzats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a 1">
            <a:extLst>
              <a:ext uri="{FF2B5EF4-FFF2-40B4-BE49-F238E27FC236}">
                <a16:creationId xmlns:a16="http://schemas.microsoft.com/office/drawing/2014/main" id="{5720F3E1-1572-4951-9686-DCC1F498D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02409"/>
              </p:ext>
            </p:extLst>
          </p:nvPr>
        </p:nvGraphicFramePr>
        <p:xfrm>
          <a:off x="9671056" y="1705234"/>
          <a:ext cx="2085311" cy="2556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43">
                <a:tc>
                  <a:txBody>
                    <a:bodyPr/>
                    <a:lstStyle/>
                    <a:p>
                      <a:r>
                        <a:rPr lang="ca-ES" sz="1400" baseline="0" dirty="0">
                          <a:latin typeface="Calibri (Cos)"/>
                        </a:rPr>
                        <a:t>Indicador Globals</a:t>
                      </a:r>
                      <a:endParaRPr lang="ca-ES" sz="1400" dirty="0">
                        <a:latin typeface="Calibri (Cos)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dirty="0">
                          <a:latin typeface="Calibri (Cos)"/>
                        </a:rPr>
                        <a:t>Nº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r>
                        <a:rPr lang="ca-ES" sz="1400" dirty="0">
                          <a:latin typeface="Calibri (Cos)"/>
                        </a:rPr>
                        <a:t>Patents</a:t>
                      </a:r>
                      <a:r>
                        <a:rPr lang="ca-ES" sz="1400" baseline="0" dirty="0">
                          <a:latin typeface="Calibri (Cos)"/>
                        </a:rPr>
                        <a:t> Sol·licitades</a:t>
                      </a:r>
                      <a:endParaRPr lang="ca-ES" sz="1400" b="1" dirty="0">
                        <a:latin typeface="Calibri (Cos)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dirty="0">
                          <a:latin typeface="Calibri (Cos)"/>
                        </a:rPr>
                        <a:t>6</a:t>
                      </a:r>
                      <a:endParaRPr lang="ca-ES" sz="1000" dirty="0">
                        <a:latin typeface="Calibri (Cos)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r>
                        <a:rPr lang="ca-ES" sz="1400" dirty="0">
                          <a:latin typeface="Calibri (Cos)"/>
                        </a:rPr>
                        <a:t>Patents</a:t>
                      </a:r>
                      <a:r>
                        <a:rPr lang="ca-ES" sz="1400" baseline="0" dirty="0">
                          <a:latin typeface="Calibri (Cos)"/>
                        </a:rPr>
                        <a:t> concedides</a:t>
                      </a:r>
                      <a:endParaRPr lang="ca-ES" sz="1400" b="1" dirty="0">
                        <a:latin typeface="Calibri (Cos)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dirty="0">
                          <a:latin typeface="Calibri (Cos)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r>
                        <a:rPr lang="ca-ES" sz="1400" dirty="0">
                          <a:latin typeface="Calibri (Cos)"/>
                        </a:rPr>
                        <a:t>Patents llicenciades</a:t>
                      </a:r>
                      <a:endParaRPr lang="ca-ES" sz="1400" b="1" dirty="0">
                        <a:latin typeface="Calibri (Cos)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dirty="0">
                          <a:latin typeface="Calibri (Cos)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r>
                        <a:rPr lang="ca-ES" sz="1400" b="0" dirty="0">
                          <a:latin typeface="Calibri (Cos)"/>
                        </a:rPr>
                        <a:t>Models D’utilitat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dirty="0">
                          <a:latin typeface="Calibri (Cos)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108787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r>
                        <a:rPr lang="ca-ES" sz="1400" dirty="0">
                          <a:latin typeface="Calibri (Cos)"/>
                        </a:rPr>
                        <a:t>Sol·licituds</a:t>
                      </a:r>
                      <a:r>
                        <a:rPr lang="ca-ES" sz="1400" baseline="0" dirty="0">
                          <a:latin typeface="Calibri (Cos)"/>
                        </a:rPr>
                        <a:t> Spin Off</a:t>
                      </a:r>
                      <a:endParaRPr lang="ca-ES" sz="1400" b="1" dirty="0">
                        <a:latin typeface="Calibri (Cos)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dirty="0">
                          <a:latin typeface="Calibri (Cos)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43">
                <a:tc>
                  <a:txBody>
                    <a:bodyPr/>
                    <a:lstStyle/>
                    <a:p>
                      <a:r>
                        <a:rPr lang="ca-ES" sz="1400" b="0" dirty="0">
                          <a:latin typeface="Calibri (Cos)"/>
                        </a:rPr>
                        <a:t>Spin off creades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dirty="0">
                          <a:latin typeface="Calibri (Cos)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7918"/>
                  </a:ext>
                </a:extLst>
              </a:tr>
            </a:tbl>
          </a:graphicData>
        </a:graphic>
      </p:graphicFrame>
      <p:graphicFrame>
        <p:nvGraphicFramePr>
          <p:cNvPr id="10" name="Tabla 1">
            <a:extLst>
              <a:ext uri="{FF2B5EF4-FFF2-40B4-BE49-F238E27FC236}">
                <a16:creationId xmlns:a16="http://schemas.microsoft.com/office/drawing/2014/main" id="{DE723F52-A0FC-45C2-9A0A-D6BF895A1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2677"/>
              </p:ext>
            </p:extLst>
          </p:nvPr>
        </p:nvGraphicFramePr>
        <p:xfrm>
          <a:off x="435633" y="1705234"/>
          <a:ext cx="8807758" cy="35517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2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897">
                  <a:extLst>
                    <a:ext uri="{9D8B030D-6E8A-4147-A177-3AD203B41FA5}">
                      <a16:colId xmlns:a16="http://schemas.microsoft.com/office/drawing/2014/main" val="319473483"/>
                    </a:ext>
                  </a:extLst>
                </a:gridCol>
                <a:gridCol w="3056159">
                  <a:extLst>
                    <a:ext uri="{9D8B030D-6E8A-4147-A177-3AD203B41FA5}">
                      <a16:colId xmlns:a16="http://schemas.microsoft.com/office/drawing/2014/main" val="602218396"/>
                    </a:ext>
                  </a:extLst>
                </a:gridCol>
              </a:tblGrid>
              <a:tr h="368575">
                <a:tc>
                  <a:txBody>
                    <a:bodyPr/>
                    <a:lstStyle/>
                    <a:p>
                      <a:pPr algn="ctr"/>
                      <a:r>
                        <a:rPr lang="ca-ES" sz="1600" dirty="0">
                          <a:latin typeface="Calibri (Cos)"/>
                        </a:rPr>
                        <a:t>Tipus invenció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dirty="0">
                          <a:latin typeface="Calibri (Cos)"/>
                        </a:rPr>
                        <a:t>Nom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dirty="0" err="1">
                          <a:latin typeface="Calibri (Cos)"/>
                        </a:rPr>
                        <a:t>Titol</a:t>
                      </a:r>
                      <a:r>
                        <a:rPr lang="ca-ES" sz="1600" dirty="0">
                          <a:latin typeface="Calibri (Cos)"/>
                        </a:rPr>
                        <a:t> propietat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dirty="0">
                          <a:latin typeface="Calibri (Cos)"/>
                        </a:rPr>
                        <a:t>autor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628"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Dispositiu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Monitoratge 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Open Hardware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MECAMAT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628"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Dispositiu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Pressoteràpia per CPR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Model Utilitat</a:t>
                      </a:r>
                    </a:p>
                    <a:p>
                      <a:pPr algn="ctr"/>
                      <a:r>
                        <a:rPr lang="ca-ES" sz="1200" b="0" dirty="0">
                          <a:latin typeface="Calibri (Cos)"/>
                        </a:rPr>
                        <a:t>En tràmits</a:t>
                      </a:r>
                      <a:endParaRPr lang="ca-ES" sz="1600" b="0" dirty="0">
                        <a:latin typeface="Calibri (Cos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>
                          <a:latin typeface="Calibri (Cos)"/>
                        </a:rPr>
                        <a:t>UMedicina</a:t>
                      </a:r>
                      <a:endParaRPr lang="ca-ES" sz="1600" b="0" dirty="0">
                        <a:latin typeface="Calibri (Cos)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628"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Dispositiu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Sensor Llum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Patent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MECAMAT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628"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Dispositiu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Brunyidor plàstics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Model Utilitat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MECAMAT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628"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Dispositiu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Tall plàstics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Model Utilitat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dirty="0">
                          <a:latin typeface="Calibri (Cos)"/>
                        </a:rPr>
                        <a:t>MECAMAT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7108787"/>
                  </a:ext>
                </a:extLst>
              </a:tr>
            </a:tbl>
          </a:graphicData>
        </a:graphic>
      </p:graphicFrame>
      <p:sp>
        <p:nvSpPr>
          <p:cNvPr id="2" name="QuadreDeText 1">
            <a:extLst>
              <a:ext uri="{FF2B5EF4-FFF2-40B4-BE49-F238E27FC236}">
                <a16:creationId xmlns:a16="http://schemas.microsoft.com/office/drawing/2014/main" id="{F52F2200-0C50-47D6-952F-9F040F1CF4D0}"/>
              </a:ext>
            </a:extLst>
          </p:cNvPr>
          <p:cNvSpPr txBox="1"/>
          <p:nvPr/>
        </p:nvSpPr>
        <p:spPr>
          <a:xfrm>
            <a:off x="435633" y="1247793"/>
            <a:ext cx="4336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/>
              <a:t>Curs 2020/2021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523280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ici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59926</TotalTime>
  <Words>200</Words>
  <Application>Microsoft Office PowerPoint</Application>
  <PresentationFormat>Pantalla panoràmica</PresentationFormat>
  <Paragraphs>102</Paragraphs>
  <Slides>10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7" baseType="lpstr">
      <vt:lpstr>MS PGothic</vt:lpstr>
      <vt:lpstr>Adobe Devanagari</vt:lpstr>
      <vt:lpstr>Arial</vt:lpstr>
      <vt:lpstr>Calibri</vt:lpstr>
      <vt:lpstr>Calibri (Cos)</vt:lpstr>
      <vt:lpstr>Calibri Light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Bet Dachs Rossell</dc:creator>
  <cp:lastModifiedBy>Bet Dachs Rossell</cp:lastModifiedBy>
  <cp:revision>88</cp:revision>
  <cp:lastPrinted>2021-07-22T10:54:28Z</cp:lastPrinted>
  <dcterms:created xsi:type="dcterms:W3CDTF">2021-07-13T15:29:04Z</dcterms:created>
  <dcterms:modified xsi:type="dcterms:W3CDTF">2021-09-15T12:49:06Z</dcterms:modified>
</cp:coreProperties>
</file>