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261" r:id="rId2"/>
    <p:sldId id="315" r:id="rId3"/>
    <p:sldId id="283" r:id="rId4"/>
    <p:sldId id="311" r:id="rId5"/>
    <p:sldId id="285" r:id="rId6"/>
    <p:sldId id="286" r:id="rId7"/>
    <p:sldId id="287" r:id="rId8"/>
    <p:sldId id="316" r:id="rId9"/>
    <p:sldId id="328" r:id="rId10"/>
    <p:sldId id="329" r:id="rId11"/>
    <p:sldId id="322" r:id="rId12"/>
    <p:sldId id="323" r:id="rId13"/>
    <p:sldId id="324" r:id="rId14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3D7"/>
    <a:srgbClr val="D1A0FA"/>
    <a:srgbClr val="CF1430"/>
    <a:srgbClr val="73071C"/>
    <a:srgbClr val="C84444"/>
    <a:srgbClr val="C00021"/>
    <a:srgbClr val="CD0920"/>
    <a:srgbClr val="B91D1D"/>
    <a:srgbClr val="C25F1D"/>
    <a:srgbClr val="C60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4517" autoAdjust="0"/>
  </p:normalViewPr>
  <p:slideViewPr>
    <p:cSldViewPr>
      <p:cViewPr>
        <p:scale>
          <a:sx n="110" d="100"/>
          <a:sy n="110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txers2.uvic.local\U\OTRI\GENERAL\5_INFORMES\2-Informe_VrTC\2018\2018_Juliol\Recerca\recerc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GENERAL\5_INFORMES\2-Informe_VrTC\2018_Juliol\Recerca\recerc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GENERAL\5_INFORMES\2-Informe_VrTC\2018_Juliol\Divulgacio\Divulgaci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GENERAL\5_INFORMES\2-Informe_VrTC\2018_Juliol\Recerca\recerc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GENERAL\5_INFORMES\2-Informe_VrTC\2018_Juliol\Recerca\recerc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GENERAL\5_INFORMES\2-Informe_VrTC\2018_Juliol\Recerca\recerc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txers2.uvic.local\U\OTRI\OFICINA%20DE%20DOCTORAT\DADES\Gr&#224;fic%20tesis%20i%20bequesdef1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Vicerectorat%20de%20recerca\MEM&#210;RIES%20DE%20RECERCA\MEMORIA_2017\indicadors-juliol-2018-sense-dades_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GENERAL\5_INFORMES\2-Informe_VrTC\2018_Juliol\TC\indicadors%20juliol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GENERAL\5_INFORMES\2-Informe_VrTC\2018_Juliol\Recerca\recerc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152883259144955E-2"/>
          <c:y val="3.2708327050794614E-2"/>
          <c:w val="0.86283534208362889"/>
          <c:h val="0.7520795009847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'finançament obtingut'!$B$3</c:f>
              <c:strCache>
                <c:ptCount val="1"/>
                <c:pt idx="0">
                  <c:v> Nombre d'ajuts autonòmics</c:v>
                </c:pt>
              </c:strCache>
            </c:strRef>
          </c:tx>
          <c:spPr>
            <a:solidFill>
              <a:srgbClr val="CF1430"/>
            </a:solidFill>
          </c:spPr>
          <c:invertIfNegative val="0"/>
          <c:cat>
            <c:strRef>
              <c:f>'finançament obtingut'!$C$2:$O$2</c:f>
              <c:strCache>
                <c:ptCount val="13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  <c:pt idx="10">
                  <c:v>curs 15/16</c:v>
                </c:pt>
                <c:pt idx="11">
                  <c:v>curs 2016/17</c:v>
                </c:pt>
                <c:pt idx="12">
                  <c:v>curs 2017/18</c:v>
                </c:pt>
              </c:strCache>
            </c:strRef>
          </c:cat>
          <c:val>
            <c:numRef>
              <c:f>'finançament obtingut'!$C$3:$O$3</c:f>
              <c:numCache>
                <c:formatCode>General</c:formatCode>
                <c:ptCount val="13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>
                  <c:v>8</c:v>
                </c:pt>
                <c:pt idx="5">
                  <c:v>16</c:v>
                </c:pt>
                <c:pt idx="6">
                  <c:v>11</c:v>
                </c:pt>
                <c:pt idx="7">
                  <c:v>11</c:v>
                </c:pt>
                <c:pt idx="8">
                  <c:v>13</c:v>
                </c:pt>
                <c:pt idx="9">
                  <c:v>21</c:v>
                </c:pt>
                <c:pt idx="10">
                  <c:v>26</c:v>
                </c:pt>
                <c:pt idx="11">
                  <c:v>26</c:v>
                </c:pt>
                <c:pt idx="1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F-48EB-AD71-1B04CD512D1F}"/>
            </c:ext>
          </c:extLst>
        </c:ser>
        <c:ser>
          <c:idx val="1"/>
          <c:order val="1"/>
          <c:tx>
            <c:strRef>
              <c:f>'finançament obtingut'!$B$4</c:f>
              <c:strCache>
                <c:ptCount val="1"/>
                <c:pt idx="0">
                  <c:v>Nombre d'ajuts estatals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'finançament obtingut'!$C$2:$O$2</c:f>
              <c:strCache>
                <c:ptCount val="13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  <c:pt idx="10">
                  <c:v>curs 15/16</c:v>
                </c:pt>
                <c:pt idx="11">
                  <c:v>curs 2016/17</c:v>
                </c:pt>
                <c:pt idx="12">
                  <c:v>curs 2017/18</c:v>
                </c:pt>
              </c:strCache>
            </c:strRef>
          </c:cat>
          <c:val>
            <c:numRef>
              <c:f>'finançament obtingut'!$C$4:$O$4</c:f>
              <c:numCache>
                <c:formatCode>General</c:formatCode>
                <c:ptCount val="13"/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9</c:v>
                </c:pt>
                <c:pt idx="8">
                  <c:v>2</c:v>
                </c:pt>
                <c:pt idx="9">
                  <c:v>11</c:v>
                </c:pt>
                <c:pt idx="10">
                  <c:v>9</c:v>
                </c:pt>
                <c:pt idx="11">
                  <c:v>10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4F-48EB-AD71-1B04CD512D1F}"/>
            </c:ext>
          </c:extLst>
        </c:ser>
        <c:ser>
          <c:idx val="2"/>
          <c:order val="2"/>
          <c:tx>
            <c:strRef>
              <c:f>'finançament obtingut'!$B$5</c:f>
              <c:strCache>
                <c:ptCount val="1"/>
                <c:pt idx="0">
                  <c:v>Nombre d'ajuts internacionals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'finançament obtingut'!$C$2:$O$2</c:f>
              <c:strCache>
                <c:ptCount val="13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  <c:pt idx="10">
                  <c:v>curs 15/16</c:v>
                </c:pt>
                <c:pt idx="11">
                  <c:v>curs 2016/17</c:v>
                </c:pt>
                <c:pt idx="12">
                  <c:v>curs 2017/18</c:v>
                </c:pt>
              </c:strCache>
            </c:strRef>
          </c:cat>
          <c:val>
            <c:numRef>
              <c:f>'finançament obtingut'!$C$5:$O$5</c:f>
              <c:numCache>
                <c:formatCode>General</c:formatCode>
                <c:ptCount val="13"/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11</c:v>
                </c:pt>
                <c:pt idx="11">
                  <c:v>5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4F-48EB-AD71-1B04CD512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8170080"/>
        <c:axId val="668166944"/>
      </c:barChart>
      <c:lineChart>
        <c:grouping val="stacked"/>
        <c:varyColors val="0"/>
        <c:ser>
          <c:idx val="3"/>
          <c:order val="3"/>
          <c:tx>
            <c:strRef>
              <c:f>'finançament obtingut'!$B$6</c:f>
              <c:strCache>
                <c:ptCount val="1"/>
                <c:pt idx="0">
                  <c:v>Recursos obtinguts</c:v>
                </c:pt>
              </c:strCache>
            </c:strRef>
          </c:tx>
          <c:spPr>
            <a:ln w="38100">
              <a:solidFill>
                <a:srgbClr val="73071C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65684215384791E-2"/>
                  <c:y val="-6.6202004731287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AEA-4DB2-80CA-36509EFD5ECD}"/>
                </c:ext>
              </c:extLst>
            </c:dLbl>
            <c:dLbl>
              <c:idx val="1"/>
              <c:layout>
                <c:manualLayout>
                  <c:x val="-5.4493650312657176E-2"/>
                  <c:y val="6.6202004731287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AEA-4DB2-80CA-36509EFD5ECD}"/>
                </c:ext>
              </c:extLst>
            </c:dLbl>
            <c:dLbl>
              <c:idx val="2"/>
              <c:layout>
                <c:manualLayout>
                  <c:x val="-5.3020848952855658E-2"/>
                  <c:y val="-5.416527659832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AEA-4DB2-80CA-36509EFD5ECD}"/>
                </c:ext>
              </c:extLst>
            </c:dLbl>
            <c:dLbl>
              <c:idx val="3"/>
              <c:layout>
                <c:manualLayout>
                  <c:x val="-5.302084895285563E-2"/>
                  <c:y val="-5.7174458631566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EA-4DB2-80CA-36509EFD5ECD}"/>
                </c:ext>
              </c:extLst>
            </c:dLbl>
            <c:dLbl>
              <c:idx val="4"/>
              <c:layout>
                <c:manualLayout>
                  <c:x val="-0.10330228737648041"/>
                  <c:y val="4.5137730498604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EA-4DB2-80CA-36509EFD5ECD}"/>
                </c:ext>
              </c:extLst>
            </c:dLbl>
            <c:dLbl>
              <c:idx val="5"/>
              <c:layout>
                <c:manualLayout>
                  <c:x val="-5.302084895285563E-2"/>
                  <c:y val="-7.222036879776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EA-4DB2-80CA-36509EFD5ECD}"/>
                </c:ext>
              </c:extLst>
            </c:dLbl>
            <c:dLbl>
              <c:idx val="6"/>
              <c:layout>
                <c:manualLayout>
                  <c:x val="-5.1548047593054029E-2"/>
                  <c:y val="4.8146912531845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EA-4DB2-80CA-36509EFD5ECD}"/>
                </c:ext>
              </c:extLst>
            </c:dLbl>
            <c:dLbl>
              <c:idx val="7"/>
              <c:layout>
                <c:manualLayout>
                  <c:x val="-4.7129643513649448E-2"/>
                  <c:y val="-0.1023121891301710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339.919,02 €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EA-4DB2-80CA-36509EFD5ECD}"/>
                </c:ext>
              </c:extLst>
            </c:dLbl>
            <c:dLbl>
              <c:idx val="8"/>
              <c:layout>
                <c:manualLayout>
                  <c:x val="-5.1548047593054085E-2"/>
                  <c:y val="9.62938250636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EA-4DB2-80CA-36509EFD5ECD}"/>
                </c:ext>
              </c:extLst>
            </c:dLbl>
            <c:dLbl>
              <c:idx val="9"/>
              <c:layout>
                <c:manualLayout>
                  <c:x val="-1.767361631761865E-2"/>
                  <c:y val="5.7174458631566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AEA-4DB2-80CA-36509EFD5ECD}"/>
                </c:ext>
              </c:extLst>
            </c:dLbl>
            <c:dLbl>
              <c:idx val="10"/>
              <c:layout>
                <c:manualLayout>
                  <c:x val="-0.13384818757876443"/>
                  <c:y val="-7.22203687977678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>
                      <a:solidFill>
                        <a:schemeClr val="tx1"/>
                      </a:solidFill>
                      <a:effectLst/>
                    </a:defRPr>
                  </a:pPr>
                  <a:endParaRPr lang="ca-E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4F-48EB-AD71-1B04CD512D1F}"/>
                </c:ext>
              </c:extLst>
            </c:dLbl>
            <c:dLbl>
              <c:idx val="11"/>
              <c:layout>
                <c:manualLayout>
                  <c:x val="-0.12666091694293288"/>
                  <c:y val="-1.504591016620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94F-48EB-AD71-1B04CD512D1F}"/>
                </c:ext>
              </c:extLst>
            </c:dLbl>
            <c:dLbl>
              <c:idx val="12"/>
              <c:layout>
                <c:manualLayout>
                  <c:x val="-0.11617457126114589"/>
                  <c:y val="5.41652765983258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94F-48EB-AD71-1B04CD512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'finançament obtingut'!$C$2:$O$2</c:f>
              <c:strCache>
                <c:ptCount val="13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  <c:pt idx="10">
                  <c:v>curs 15/16</c:v>
                </c:pt>
                <c:pt idx="11">
                  <c:v>curs 2016/17</c:v>
                </c:pt>
                <c:pt idx="12">
                  <c:v>curs 2017/18</c:v>
                </c:pt>
              </c:strCache>
            </c:strRef>
          </c:cat>
          <c:val>
            <c:numRef>
              <c:f>'finançament obtingut'!$C$6:$O$6</c:f>
              <c:numCache>
                <c:formatCode>#,##0.00\ "€"</c:formatCode>
                <c:ptCount val="13"/>
                <c:pt idx="0">
                  <c:v>142641</c:v>
                </c:pt>
                <c:pt idx="1">
                  <c:v>404779.31</c:v>
                </c:pt>
                <c:pt idx="2">
                  <c:v>257488.11</c:v>
                </c:pt>
                <c:pt idx="3">
                  <c:v>455236.92</c:v>
                </c:pt>
                <c:pt idx="4">
                  <c:v>453613.19</c:v>
                </c:pt>
                <c:pt idx="5">
                  <c:v>188845.91</c:v>
                </c:pt>
                <c:pt idx="6">
                  <c:v>323267.83</c:v>
                </c:pt>
                <c:pt idx="7" formatCode="&quot;€&quot;#,##0.00_);[Red]\(&quot;€&quot;#,##0.00\)">
                  <c:v>339919.02</c:v>
                </c:pt>
                <c:pt idx="8">
                  <c:v>525404.92000000004</c:v>
                </c:pt>
                <c:pt idx="9">
                  <c:v>700837.04</c:v>
                </c:pt>
                <c:pt idx="10">
                  <c:v>1745482</c:v>
                </c:pt>
                <c:pt idx="11">
                  <c:v>2522998.84</c:v>
                </c:pt>
                <c:pt idx="12">
                  <c:v>1913863.43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94F-48EB-AD71-1B04CD512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166160"/>
        <c:axId val="668167728"/>
      </c:lineChart>
      <c:catAx>
        <c:axId val="66817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ca-ES"/>
          </a:p>
        </c:txPr>
        <c:crossAx val="668166944"/>
        <c:crosses val="autoZero"/>
        <c:auto val="1"/>
        <c:lblAlgn val="l"/>
        <c:lblOffset val="100"/>
        <c:noMultiLvlLbl val="0"/>
      </c:catAx>
      <c:valAx>
        <c:axId val="66816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8170080"/>
        <c:crosses val="autoZero"/>
        <c:crossBetween val="between"/>
      </c:valAx>
      <c:valAx>
        <c:axId val="668167728"/>
        <c:scaling>
          <c:orientation val="minMax"/>
        </c:scaling>
        <c:delete val="0"/>
        <c:axPos val="r"/>
        <c:numFmt formatCode="#,##0\ &quot;€&quot;" sourceLinked="0"/>
        <c:majorTickMark val="out"/>
        <c:minorTickMark val="none"/>
        <c:tickLblPos val="nextTo"/>
        <c:crossAx val="668166160"/>
        <c:crosses val="max"/>
        <c:crossBetween val="between"/>
      </c:valAx>
      <c:catAx>
        <c:axId val="66816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681677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"/>
          <c:y val="0.93365109031905846"/>
          <c:w val="0.99948193635180671"/>
          <c:h val="6.5284322682882451E-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57300242177961E-2"/>
          <c:y val="1.0914097734802524E-2"/>
          <c:w val="0.88233525320107375"/>
          <c:h val="0.787236193091362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Talent!$B$6</c:f>
              <c:strCache>
                <c:ptCount val="1"/>
                <c:pt idx="0">
                  <c:v>RyC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Talent!$C$6:$N$6</c:f>
              <c:numCache>
                <c:formatCode>General</c:formatCode>
                <c:ptCount val="12"/>
                <c:pt idx="0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1A-4256-9917-602F8989AB88}"/>
            </c:ext>
          </c:extLst>
        </c:ser>
        <c:ser>
          <c:idx val="1"/>
          <c:order val="1"/>
          <c:tx>
            <c:strRef>
              <c:f>Talent!$B$7</c:f>
              <c:strCache>
                <c:ptCount val="1"/>
                <c:pt idx="0">
                  <c:v>FI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Talent!$C$7:$N$7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1A-4256-9917-602F8989AB88}"/>
            </c:ext>
          </c:extLst>
        </c:ser>
        <c:ser>
          <c:idx val="2"/>
          <c:order val="2"/>
          <c:tx>
            <c:strRef>
              <c:f>Talent!$B$8</c:f>
              <c:strCache>
                <c:ptCount val="1"/>
                <c:pt idx="0">
                  <c:v>FPU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Talent!$C$8:$N$8</c:f>
              <c:numCache>
                <c:formatCode>General</c:formatCode>
                <c:ptCount val="12"/>
                <c:pt idx="1">
                  <c:v>1</c:v>
                </c:pt>
                <c:pt idx="3">
                  <c:v>1</c:v>
                </c:pt>
                <c:pt idx="4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1A-4256-9917-602F8989AB88}"/>
            </c:ext>
          </c:extLst>
        </c:ser>
        <c:ser>
          <c:idx val="3"/>
          <c:order val="3"/>
          <c:tx>
            <c:strRef>
              <c:f>Talent!$B$9</c:f>
              <c:strCache>
                <c:ptCount val="1"/>
                <c:pt idx="0">
                  <c:v>FPI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Talent!$C$9:$N$9</c:f>
              <c:numCache>
                <c:formatCode>General</c:formatCode>
                <c:ptCount val="12"/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1A-4256-9917-602F8989AB88}"/>
            </c:ext>
          </c:extLst>
        </c:ser>
        <c:ser>
          <c:idx val="4"/>
          <c:order val="4"/>
          <c:tx>
            <c:strRef>
              <c:f>Talent!$B$10</c:f>
              <c:strCache>
                <c:ptCount val="1"/>
                <c:pt idx="0">
                  <c:v>I3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Talent!$C$10:$N$10</c:f>
              <c:numCache>
                <c:formatCode>General</c:formatCode>
                <c:ptCount val="12"/>
                <c:pt idx="3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1A-4256-9917-602F8989AB88}"/>
            </c:ext>
          </c:extLst>
        </c:ser>
        <c:ser>
          <c:idx val="5"/>
          <c:order val="5"/>
          <c:tx>
            <c:strRef>
              <c:f>Talent!$B$11</c:f>
              <c:strCache>
                <c:ptCount val="1"/>
                <c:pt idx="0">
                  <c:v>DI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Talent!$C$11:$N$11</c:f>
              <c:numCache>
                <c:formatCode>General</c:formatCode>
                <c:ptCount val="12"/>
                <c:pt idx="7">
                  <c:v>4</c:v>
                </c:pt>
                <c:pt idx="8">
                  <c:v>2</c:v>
                </c:pt>
                <c:pt idx="9">
                  <c:v>11</c:v>
                </c:pt>
                <c:pt idx="10">
                  <c:v>11</c:v>
                </c:pt>
                <c:pt idx="1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1A-4256-9917-602F8989AB88}"/>
            </c:ext>
          </c:extLst>
        </c:ser>
        <c:ser>
          <c:idx val="6"/>
          <c:order val="6"/>
          <c:tx>
            <c:strRef>
              <c:f>Talent!$B$12</c:f>
              <c:strCache>
                <c:ptCount val="1"/>
                <c:pt idx="0">
                  <c:v>Tecniospring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Talent!$C$12:$N$12</c:f>
              <c:numCache>
                <c:formatCode>General</c:formatCode>
                <c:ptCount val="12"/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1A-4256-9917-602F8989AB88}"/>
            </c:ext>
          </c:extLst>
        </c:ser>
        <c:ser>
          <c:idx val="7"/>
          <c:order val="7"/>
          <c:tx>
            <c:strRef>
              <c:f>Talent!$B$13</c:f>
              <c:strCache>
                <c:ptCount val="1"/>
                <c:pt idx="0">
                  <c:v>JdLC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Talent!$C$13:$N$13</c:f>
              <c:numCache>
                <c:formatCode>General</c:formatCode>
                <c:ptCount val="12"/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1A-4256-9917-602F8989AB88}"/>
            </c:ext>
          </c:extLst>
        </c:ser>
        <c:ser>
          <c:idx val="8"/>
          <c:order val="8"/>
          <c:tx>
            <c:strRef>
              <c:f>Talent!$B$14</c:f>
              <c:strCache>
                <c:ptCount val="1"/>
                <c:pt idx="0">
                  <c:v>Beatriu de Pinós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4.4839650584963253E-3"/>
                  <c:y val="-2.53168037146725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010-44C7-B3F7-CFCFE5080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Talent!$C$14:$N$14</c:f>
              <c:numCache>
                <c:formatCode>General</c:formatCode>
                <c:ptCount val="12"/>
                <c:pt idx="8">
                  <c:v>1</c:v>
                </c:pt>
                <c:pt idx="9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1A-4256-9917-602F8989AB88}"/>
            </c:ext>
          </c:extLst>
        </c:ser>
        <c:ser>
          <c:idx val="9"/>
          <c:order val="9"/>
          <c:tx>
            <c:strRef>
              <c:f>Talent!$B$15</c:f>
              <c:strCache>
                <c:ptCount val="1"/>
                <c:pt idx="0">
                  <c:v>ICREA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-7.4732750974939848E-3"/>
                  <c:y val="2.7618650374417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010-44C7-B3F7-CFCFE5080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Talent!$C$15:$N$15</c:f>
              <c:numCache>
                <c:formatCode>General</c:formatCode>
                <c:ptCount val="12"/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1A-4256-9917-602F8989AB88}"/>
            </c:ext>
          </c:extLst>
        </c:ser>
        <c:ser>
          <c:idx val="10"/>
          <c:order val="10"/>
          <c:tx>
            <c:strRef>
              <c:f>Talent!$B$16</c:f>
              <c:strCache>
                <c:ptCount val="1"/>
                <c:pt idx="0">
                  <c:v>Marie Curie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Talent!$C$16:$N$16</c:f>
              <c:numCache>
                <c:formatCode>General</c:formatCode>
                <c:ptCount val="12"/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1A-4256-9917-602F8989AB88}"/>
            </c:ext>
          </c:extLst>
        </c:ser>
        <c:ser>
          <c:idx val="11"/>
          <c:order val="11"/>
          <c:tx>
            <c:strRef>
              <c:f>Talent!$B$17</c:f>
              <c:strCache>
                <c:ptCount val="1"/>
                <c:pt idx="0">
                  <c:v>Axa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Talent!$C$17:$N$17</c:f>
              <c:numCache>
                <c:formatCode>General</c:formatCode>
                <c:ptCount val="12"/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A1A-4256-9917-602F8989AB88}"/>
            </c:ext>
          </c:extLst>
        </c:ser>
        <c:ser>
          <c:idx val="12"/>
          <c:order val="12"/>
          <c:tx>
            <c:strRef>
              <c:f>Talent!$B$18</c:f>
              <c:strCache>
                <c:ptCount val="1"/>
                <c:pt idx="0">
                  <c:v>I+D Joves Investigadors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Talent!$C$18:$N$18</c:f>
              <c:numCache>
                <c:formatCode>General</c:formatCode>
                <c:ptCount val="12"/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A1A-4256-9917-602F8989A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8174392"/>
        <c:axId val="668168512"/>
      </c:barChart>
      <c:lineChart>
        <c:grouping val="standard"/>
        <c:varyColors val="0"/>
        <c:ser>
          <c:idx val="13"/>
          <c:order val="14"/>
          <c:tx>
            <c:strRef>
              <c:f>Talent!$B$19</c:f>
              <c:strCache>
                <c:ptCount val="1"/>
                <c:pt idx="0">
                  <c:v>Altres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Talent!$C$19:$N$19</c:f>
              <c:numCache>
                <c:formatCode>General</c:formatCode>
                <c:ptCount val="12"/>
                <c:pt idx="9">
                  <c:v>3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A1A-4256-9917-602F8989AB88}"/>
            </c:ext>
          </c:extLst>
        </c:ser>
        <c:ser>
          <c:idx val="14"/>
          <c:order val="15"/>
          <c:tx>
            <c:strRef>
              <c:f>Talent!$B$20</c:f>
              <c:strCache>
                <c:ptCount val="1"/>
                <c:pt idx="0">
                  <c:v>Import</c:v>
                </c:pt>
              </c:strCache>
            </c:strRef>
          </c:tx>
          <c:spPr>
            <a:ln w="28575" cap="rnd">
              <a:solidFill>
                <a:srgbClr val="CF1430"/>
              </a:solidFill>
              <a:round/>
            </a:ln>
            <a:effectLst/>
          </c:spPr>
          <c:marker>
            <c:symbol val="none"/>
          </c:marker>
          <c:cat>
            <c:strRef>
              <c:f>Talent!$C$5:$N$5</c:f>
              <c:strCache>
                <c:ptCount val="12"/>
                <c:pt idx="0">
                  <c:v> 2006-07</c:v>
                </c:pt>
                <c:pt idx="1">
                  <c:v> 2007-08</c:v>
                </c:pt>
                <c:pt idx="2">
                  <c:v> 2008-09</c:v>
                </c:pt>
                <c:pt idx="3">
                  <c:v> 2009-10</c:v>
                </c:pt>
                <c:pt idx="4">
                  <c:v> 2010-11</c:v>
                </c:pt>
                <c:pt idx="5">
                  <c:v> 2011-12</c:v>
                </c:pt>
                <c:pt idx="6">
                  <c:v> 2012-13</c:v>
                </c:pt>
                <c:pt idx="7">
                  <c:v> 2013-14</c:v>
                </c:pt>
                <c:pt idx="8">
                  <c:v> 2014-15</c:v>
                </c:pt>
                <c:pt idx="9">
                  <c:v> 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Talent!$C$20:$N$20</c:f>
              <c:numCache>
                <c:formatCode>#,##0</c:formatCode>
                <c:ptCount val="12"/>
                <c:pt idx="0">
                  <c:v>214056</c:v>
                </c:pt>
                <c:pt idx="1">
                  <c:v>44202</c:v>
                </c:pt>
                <c:pt idx="2" formatCode="#,##0.00">
                  <c:v>98656.92</c:v>
                </c:pt>
                <c:pt idx="3" formatCode="#,##0.00">
                  <c:v>270760.8</c:v>
                </c:pt>
                <c:pt idx="4" formatCode="#,##0.00">
                  <c:v>50998.8</c:v>
                </c:pt>
                <c:pt idx="5" formatCode="#,##0.00">
                  <c:v>49377.8</c:v>
                </c:pt>
                <c:pt idx="6" formatCode="#,##0.00">
                  <c:v>38930.480000000003</c:v>
                </c:pt>
                <c:pt idx="7" formatCode="#,##0.00">
                  <c:v>466163.6</c:v>
                </c:pt>
                <c:pt idx="8">
                  <c:v>430425</c:v>
                </c:pt>
                <c:pt idx="9">
                  <c:v>491249.39</c:v>
                </c:pt>
                <c:pt idx="10" formatCode="#,##0.00">
                  <c:v>1237974.4100000001</c:v>
                </c:pt>
                <c:pt idx="11" formatCode="#,##0.00">
                  <c:v>557395.82000000007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A1A-4256-9917-602F8989A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174000"/>
        <c:axId val="668165768"/>
        <c:extLst>
          <c:ext xmlns:c15="http://schemas.microsoft.com/office/drawing/2012/chart" uri="{02D57815-91ED-43cb-92C2-25804820EDAC}">
            <c15:filteredLineSeries>
              <c15:ser>
                <c:idx val="15"/>
                <c:order val="13"/>
                <c:tx>
                  <c:strRef>
                    <c:extLst>
                      <c:ext uri="{02D57815-91ED-43cb-92C2-25804820EDAC}">
                        <c15:formulaRef>
                          <c15:sqref>Talent!#REF!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Talent!#REF!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3A1A-4256-9917-602F8989AB88}"/>
                  </c:ext>
                </c:extLst>
              </c15:ser>
            </c15:filteredLineSeries>
          </c:ext>
        </c:extLst>
      </c:lineChart>
      <c:catAx>
        <c:axId val="66817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65768"/>
        <c:crosses val="autoZero"/>
        <c:auto val="1"/>
        <c:lblAlgn val="ctr"/>
        <c:lblOffset val="100"/>
        <c:noMultiLvlLbl val="0"/>
      </c:catAx>
      <c:valAx>
        <c:axId val="668165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4000"/>
        <c:crosses val="autoZero"/>
        <c:crossBetween val="between"/>
      </c:valAx>
      <c:valAx>
        <c:axId val="6681685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4392"/>
        <c:crosses val="max"/>
        <c:crossBetween val="between"/>
      </c:valAx>
      <c:catAx>
        <c:axId val="668174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168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926299615540735E-3"/>
          <c:y val="0.85916519004424019"/>
          <c:w val="0.93900354462530999"/>
          <c:h val="9.7616203339709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/>
              <a:t>Activitats Congressuals i de Divulgació Científica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'[Divulgacio.xlsx]DADES INFORME 03072018'!$A$4</c:f>
              <c:strCache>
                <c:ptCount val="1"/>
                <c:pt idx="0">
                  <c:v>Total Activitats UVic-UCC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'[Divulgacio.xlsx]DADES INFORME 03072018'!$B$2:$I$3</c:f>
              <c:multiLvlStrCache>
                <c:ptCount val="8"/>
                <c:lvl>
                  <c:pt idx="0">
                    <c:v>CURS 10/11</c:v>
                  </c:pt>
                  <c:pt idx="1">
                    <c:v>CURS 11/12</c:v>
                  </c:pt>
                  <c:pt idx="2">
                    <c:v>CURS 12/13</c:v>
                  </c:pt>
                  <c:pt idx="3">
                    <c:v>CURS 13/14</c:v>
                  </c:pt>
                  <c:pt idx="4">
                    <c:v>CURS 14/15</c:v>
                  </c:pt>
                  <c:pt idx="5">
                    <c:v>CURS 15/16</c:v>
                  </c:pt>
                  <c:pt idx="6">
                    <c:v>CURS 16/17</c:v>
                  </c:pt>
                  <c:pt idx="7">
                    <c:v>CURS **17/18</c:v>
                  </c:pt>
                </c:lvl>
                <c:lvl>
                  <c:pt idx="0">
                    <c:v>Activitats Congressuals i de Divulgació Científica </c:v>
                  </c:pt>
                </c:lvl>
              </c:multiLvlStrCache>
            </c:multiLvlStrRef>
          </c:cat>
          <c:val>
            <c:numRef>
              <c:f>'[Divulgacio.xlsx]DADES INFORME 03072018'!$B$4:$I$4</c:f>
              <c:numCache>
                <c:formatCode>General</c:formatCode>
                <c:ptCount val="8"/>
                <c:pt idx="0">
                  <c:v>6</c:v>
                </c:pt>
                <c:pt idx="1">
                  <c:v>12</c:v>
                </c:pt>
                <c:pt idx="2">
                  <c:v>21</c:v>
                </c:pt>
                <c:pt idx="3">
                  <c:v>27</c:v>
                </c:pt>
                <c:pt idx="4">
                  <c:v>24</c:v>
                </c:pt>
                <c:pt idx="5">
                  <c:v>46</c:v>
                </c:pt>
                <c:pt idx="6">
                  <c:v>98</c:v>
                </c:pt>
                <c:pt idx="7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C-4E1F-B5A1-22690F2760CC}"/>
            </c:ext>
          </c:extLst>
        </c:ser>
        <c:ser>
          <c:idx val="1"/>
          <c:order val="1"/>
          <c:tx>
            <c:strRef>
              <c:f>'[Divulgacio.xlsx]DADES INFORME 03072018'!$A$5</c:f>
              <c:strCache>
                <c:ptCount val="1"/>
                <c:pt idx="0">
                  <c:v>Activitats Internacionals UVic-UCC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560080118219812E-17"/>
                  <c:y val="-2.42075499236469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AB-49AE-8F92-F039F6AE64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'[Divulgacio.xlsx]DADES INFORME 03072018'!$B$2:$I$3</c:f>
              <c:multiLvlStrCache>
                <c:ptCount val="8"/>
                <c:lvl>
                  <c:pt idx="0">
                    <c:v>CURS 10/11</c:v>
                  </c:pt>
                  <c:pt idx="1">
                    <c:v>CURS 11/12</c:v>
                  </c:pt>
                  <c:pt idx="2">
                    <c:v>CURS 12/13</c:v>
                  </c:pt>
                  <c:pt idx="3">
                    <c:v>CURS 13/14</c:v>
                  </c:pt>
                  <c:pt idx="4">
                    <c:v>CURS 14/15</c:v>
                  </c:pt>
                  <c:pt idx="5">
                    <c:v>CURS 15/16</c:v>
                  </c:pt>
                  <c:pt idx="6">
                    <c:v>CURS 16/17</c:v>
                  </c:pt>
                  <c:pt idx="7">
                    <c:v>CURS **17/18</c:v>
                  </c:pt>
                </c:lvl>
                <c:lvl>
                  <c:pt idx="0">
                    <c:v>Activitats Congressuals i de Divulgació Científica </c:v>
                  </c:pt>
                </c:lvl>
              </c:multiLvlStrCache>
            </c:multiLvlStrRef>
          </c:cat>
          <c:val>
            <c:numRef>
              <c:f>'[Divulgacio.xlsx]DADES INFORME 03072018'!$B$5:$I$5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11</c:v>
                </c:pt>
                <c:pt idx="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C-4E1F-B5A1-22690F2760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7519560"/>
        <c:axId val="617524656"/>
      </c:barChart>
      <c:catAx>
        <c:axId val="61751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17524656"/>
        <c:crosses val="autoZero"/>
        <c:auto val="1"/>
        <c:lblAlgn val="ctr"/>
        <c:lblOffset val="100"/>
        <c:noMultiLvlLbl val="0"/>
      </c:catAx>
      <c:valAx>
        <c:axId val="61752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175195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035705886710686E-2"/>
          <c:y val="3.2484322884403248E-2"/>
          <c:w val="0.93759984248938366"/>
          <c:h val="0.8314554278815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'solicituds finançament'!$B$5</c:f>
              <c:strCache>
                <c:ptCount val="1"/>
                <c:pt idx="0">
                  <c:v>Presentades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'solicituds finançament'!$C$4:$N$4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Curs 2015/16</c:v>
                </c:pt>
                <c:pt idx="10">
                  <c:v>Curs 2016/17</c:v>
                </c:pt>
                <c:pt idx="11">
                  <c:v>curs 2017/18</c:v>
                </c:pt>
              </c:strCache>
            </c:strRef>
          </c:cat>
          <c:val>
            <c:numRef>
              <c:f>'solicituds finançament'!$C$5:$N$5</c:f>
              <c:numCache>
                <c:formatCode>General</c:formatCode>
                <c:ptCount val="12"/>
                <c:pt idx="0">
                  <c:v>29</c:v>
                </c:pt>
                <c:pt idx="1">
                  <c:v>39</c:v>
                </c:pt>
                <c:pt idx="2">
                  <c:v>58</c:v>
                </c:pt>
                <c:pt idx="3">
                  <c:v>65</c:v>
                </c:pt>
                <c:pt idx="4">
                  <c:v>72</c:v>
                </c:pt>
                <c:pt idx="5">
                  <c:v>63</c:v>
                </c:pt>
                <c:pt idx="6">
                  <c:v>65</c:v>
                </c:pt>
                <c:pt idx="7">
                  <c:v>122</c:v>
                </c:pt>
                <c:pt idx="8">
                  <c:v>175</c:v>
                </c:pt>
                <c:pt idx="9">
                  <c:v>155</c:v>
                </c:pt>
                <c:pt idx="10">
                  <c:v>139</c:v>
                </c:pt>
                <c:pt idx="11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6-4D87-B699-767313B061C3}"/>
            </c:ext>
          </c:extLst>
        </c:ser>
        <c:ser>
          <c:idx val="1"/>
          <c:order val="1"/>
          <c:tx>
            <c:strRef>
              <c:f>'solicituds finançament'!$B$6</c:f>
              <c:strCache>
                <c:ptCount val="1"/>
                <c:pt idx="0">
                  <c:v>Autonòmics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'solicituds finançament'!$C$4:$N$4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Curs 2015/16</c:v>
                </c:pt>
                <c:pt idx="10">
                  <c:v>Curs 2016/17</c:v>
                </c:pt>
                <c:pt idx="11">
                  <c:v>curs 2017/18</c:v>
                </c:pt>
              </c:strCache>
            </c:strRef>
          </c:cat>
          <c:val>
            <c:numRef>
              <c:f>'solicituds finançament'!$C$6:$N$6</c:f>
              <c:numCache>
                <c:formatCode>General</c:formatCode>
                <c:ptCount val="12"/>
                <c:pt idx="0">
                  <c:v>23</c:v>
                </c:pt>
                <c:pt idx="1">
                  <c:v>28</c:v>
                </c:pt>
                <c:pt idx="2">
                  <c:v>39</c:v>
                </c:pt>
                <c:pt idx="3">
                  <c:v>41</c:v>
                </c:pt>
                <c:pt idx="4">
                  <c:v>45</c:v>
                </c:pt>
                <c:pt idx="5">
                  <c:v>35</c:v>
                </c:pt>
                <c:pt idx="6">
                  <c:v>29</c:v>
                </c:pt>
                <c:pt idx="7">
                  <c:v>51</c:v>
                </c:pt>
                <c:pt idx="8">
                  <c:v>57</c:v>
                </c:pt>
                <c:pt idx="9">
                  <c:v>56</c:v>
                </c:pt>
                <c:pt idx="10">
                  <c:v>75</c:v>
                </c:pt>
                <c:pt idx="1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D6-4D87-B699-767313B061C3}"/>
            </c:ext>
          </c:extLst>
        </c:ser>
        <c:ser>
          <c:idx val="2"/>
          <c:order val="2"/>
          <c:tx>
            <c:strRef>
              <c:f>'solicituds finançament'!$B$7</c:f>
              <c:strCache>
                <c:ptCount val="1"/>
                <c:pt idx="0">
                  <c:v>Estatals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048557902629416E-2"/>
                  <c:y val="1.771872157331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3D-44E6-9F0B-C3A36A37AABE}"/>
                </c:ext>
              </c:extLst>
            </c:dLbl>
            <c:dLbl>
              <c:idx val="7"/>
              <c:layout>
                <c:manualLayout>
                  <c:x val="8.9876391653950886E-3"/>
                  <c:y val="1.4765601311092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3D-44E6-9F0B-C3A36A37AA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'solicituds finançament'!$C$4:$N$4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Curs 2015/16</c:v>
                </c:pt>
                <c:pt idx="10">
                  <c:v>Curs 2016/17</c:v>
                </c:pt>
                <c:pt idx="11">
                  <c:v>curs 2017/18</c:v>
                </c:pt>
              </c:strCache>
            </c:strRef>
          </c:cat>
          <c:val>
            <c:numRef>
              <c:f>'solicituds finançament'!$C$7:$N$7</c:f>
              <c:numCache>
                <c:formatCode>General</c:formatCode>
                <c:ptCount val="12"/>
                <c:pt idx="0">
                  <c:v>5</c:v>
                </c:pt>
                <c:pt idx="1">
                  <c:v>10</c:v>
                </c:pt>
                <c:pt idx="2">
                  <c:v>17</c:v>
                </c:pt>
                <c:pt idx="3">
                  <c:v>23</c:v>
                </c:pt>
                <c:pt idx="4">
                  <c:v>26</c:v>
                </c:pt>
                <c:pt idx="5">
                  <c:v>19</c:v>
                </c:pt>
                <c:pt idx="6">
                  <c:v>28</c:v>
                </c:pt>
                <c:pt idx="7">
                  <c:v>52</c:v>
                </c:pt>
                <c:pt idx="8">
                  <c:v>70</c:v>
                </c:pt>
                <c:pt idx="9">
                  <c:v>64</c:v>
                </c:pt>
                <c:pt idx="10">
                  <c:v>36</c:v>
                </c:pt>
                <c:pt idx="1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D6-4D87-B699-767313B061C3}"/>
            </c:ext>
          </c:extLst>
        </c:ser>
        <c:ser>
          <c:idx val="3"/>
          <c:order val="3"/>
          <c:tx>
            <c:strRef>
              <c:f>'solicituds finançament'!$B$8</c:f>
              <c:strCache>
                <c:ptCount val="1"/>
                <c:pt idx="0">
                  <c:v>Internacionals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917594435967255E-3"/>
                  <c:y val="1.1812481048873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B3D-44E6-9F0B-C3A36A37AA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'solicituds finançament'!$C$4:$N$4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Curs 2015/16</c:v>
                </c:pt>
                <c:pt idx="10">
                  <c:v>Curs 2016/17</c:v>
                </c:pt>
                <c:pt idx="11">
                  <c:v>curs 2017/18</c:v>
                </c:pt>
              </c:strCache>
            </c:strRef>
          </c:cat>
          <c:val>
            <c:numRef>
              <c:f>'solicituds finançament'!$C$8:$N$8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9</c:v>
                </c:pt>
                <c:pt idx="6">
                  <c:v>8</c:v>
                </c:pt>
                <c:pt idx="7">
                  <c:v>19</c:v>
                </c:pt>
                <c:pt idx="8">
                  <c:v>48</c:v>
                </c:pt>
                <c:pt idx="9">
                  <c:v>35</c:v>
                </c:pt>
                <c:pt idx="10">
                  <c:v>28</c:v>
                </c:pt>
                <c:pt idx="1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D6-4D87-B699-767313B06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8171648"/>
        <c:axId val="668172824"/>
      </c:barChart>
      <c:catAx>
        <c:axId val="66817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2824"/>
        <c:crosses val="autoZero"/>
        <c:auto val="1"/>
        <c:lblAlgn val="ctr"/>
        <c:lblOffset val="100"/>
        <c:noMultiLvlLbl val="0"/>
      </c:catAx>
      <c:valAx>
        <c:axId val="66817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Curs 2017-18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0.18798381452318463"/>
          <c:y val="0.16708333333333336"/>
          <c:w val="0.7953495188101487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3429574223295513E-3"/>
                  <c:y val="9.54382612729643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67017250659451"/>
                      <c:h val="4.44896775231065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693-461A-B1FF-30AC2870978C}"/>
                </c:ext>
              </c:extLst>
            </c:dLbl>
            <c:dLbl>
              <c:idx val="1"/>
              <c:layout>
                <c:manualLayout>
                  <c:x val="0"/>
                  <c:y val="1.2724934509170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93-461A-B1FF-30AC2870978C}"/>
                </c:ext>
              </c:extLst>
            </c:dLbl>
            <c:dLbl>
              <c:idx val="2"/>
              <c:layout>
                <c:manualLayout>
                  <c:x val="-8.3430669113966297E-3"/>
                  <c:y val="1.908740176375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93-461A-B1FF-30AC2870978C}"/>
                </c:ext>
              </c:extLst>
            </c:dLbl>
            <c:dLbl>
              <c:idx val="3"/>
              <c:layout>
                <c:manualLayout>
                  <c:x val="0"/>
                  <c:y val="1.908740176375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693-461A-B1FF-30AC2870978C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Evolució_finançament_sol·licita!$A$24:$A$27</c:f>
              <c:strCache>
                <c:ptCount val="4"/>
                <c:pt idx="0">
                  <c:v>Sol·licitat</c:v>
                </c:pt>
                <c:pt idx="1">
                  <c:v>Internacional</c:v>
                </c:pt>
                <c:pt idx="2">
                  <c:v>Estatal</c:v>
                </c:pt>
                <c:pt idx="3">
                  <c:v>Autonòmic</c:v>
                </c:pt>
              </c:strCache>
            </c:strRef>
          </c:cat>
          <c:val>
            <c:numRef>
              <c:f>Evolució_finançament_sol·licita!$B$24:$B$27</c:f>
              <c:numCache>
                <c:formatCode>#,##0.00\ "€"</c:formatCode>
                <c:ptCount val="4"/>
                <c:pt idx="0">
                  <c:v>18129070.359999999</c:v>
                </c:pt>
                <c:pt idx="1">
                  <c:v>10762761.17</c:v>
                </c:pt>
                <c:pt idx="2">
                  <c:v>4937246.09</c:v>
                </c:pt>
                <c:pt idx="3">
                  <c:v>2429063.1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6-4761-8790-5521CD97C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8175176"/>
        <c:axId val="668175568"/>
      </c:barChart>
      <c:catAx>
        <c:axId val="66817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5568"/>
        <c:crossesAt val="0"/>
        <c:auto val="1"/>
        <c:lblAlgn val="ctr"/>
        <c:lblOffset val="100"/>
        <c:noMultiLvlLbl val="0"/>
      </c:catAx>
      <c:valAx>
        <c:axId val="66817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5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Evolució de l'import sol·licitat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0.17906714785651792"/>
          <c:y val="0.17171296296296298"/>
          <c:w val="0.79593285214348208"/>
          <c:h val="0.67003098571011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Evolució_finançament_sol·licita!$A$2</c:f>
              <c:strCache>
                <c:ptCount val="1"/>
                <c:pt idx="0">
                  <c:v> Import sol·licitat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862863141668233E-2"/>
                  <c:y val="-6.8747124259073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4F4-44F6-8F55-28FF5EC5C231}"/>
                </c:ext>
              </c:extLst>
            </c:dLbl>
            <c:dLbl>
              <c:idx val="2"/>
              <c:layout>
                <c:manualLayout>
                  <c:x val="0"/>
                  <c:y val="-8.1246601397087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F4-44F6-8F55-28FF5EC5C231}"/>
                </c:ext>
              </c:extLst>
            </c:dLbl>
            <c:dLbl>
              <c:idx val="3"/>
              <c:layout>
                <c:manualLayout>
                  <c:x val="1.2862863141668174E-2"/>
                  <c:y val="6.2497385690067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4F4-44F6-8F55-28FF5EC5C231}"/>
                </c:ext>
              </c:extLst>
            </c:dLbl>
            <c:dLbl>
              <c:idx val="4"/>
              <c:layout>
                <c:manualLayout>
                  <c:x val="3.2157157854169993E-3"/>
                  <c:y val="9.3746078535100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4F4-44F6-8F55-28FF5EC5C231}"/>
                </c:ext>
              </c:extLst>
            </c:dLbl>
            <c:dLbl>
              <c:idx val="5"/>
              <c:layout>
                <c:manualLayout>
                  <c:x val="-1.1790821671284449E-16"/>
                  <c:y val="6.249738569006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4F4-44F6-8F55-28FF5EC5C231}"/>
                </c:ext>
              </c:extLst>
            </c:dLbl>
            <c:dLbl>
              <c:idx val="6"/>
              <c:layout>
                <c:manualLayout>
                  <c:x val="3.2158423884006181E-3"/>
                  <c:y val="-3.90608660562919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15.427.177,22 €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9065973827618"/>
                      <c:h val="5.6153901042525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4F4-44F6-8F55-28FF5EC5C231}"/>
                </c:ext>
              </c:extLst>
            </c:dLbl>
            <c:dLbl>
              <c:idx val="7"/>
              <c:layout>
                <c:manualLayout>
                  <c:x val="3.6980731532296168E-2"/>
                  <c:y val="-1.71869040911182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14.213.722,99 €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14233416401773"/>
                      <c:h val="4.99041624735185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4F4-44F6-8F55-28FF5EC5C231}"/>
                </c:ext>
              </c:extLst>
            </c:dLbl>
            <c:dLbl>
              <c:idx val="8"/>
              <c:layout>
                <c:manualLayout>
                  <c:x val="2.251001049791929E-2"/>
                  <c:y val="9.2183766919198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09178057981127"/>
                      <c:h val="4.99041624735185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4F4-44F6-8F55-28FF5EC5C231}"/>
                </c:ext>
              </c:extLst>
            </c:dLbl>
            <c:dLbl>
              <c:idx val="9"/>
              <c:layout>
                <c:manualLayout>
                  <c:x val="-1.2660298379574516E-7"/>
                  <c:y val="-1.6670070395677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69088159734476"/>
                      <c:h val="5.92787703270286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4F4-44F6-8F55-28FF5EC5C2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Evolució_finançament_sol·licita!$B$1:$K$1</c:f>
              <c:strCache>
                <c:ptCount val="10"/>
                <c:pt idx="0">
                  <c:v> Curs 2008-09</c:v>
                </c:pt>
                <c:pt idx="1">
                  <c:v>Curs 2009-10</c:v>
                </c:pt>
                <c:pt idx="2">
                  <c:v>Curs 2010-11</c:v>
                </c:pt>
                <c:pt idx="3">
                  <c:v>Curs 2011-12</c:v>
                </c:pt>
                <c:pt idx="4">
                  <c:v>Curs 2012-13</c:v>
                </c:pt>
                <c:pt idx="5">
                  <c:v>Curs 2013-14</c:v>
                </c:pt>
                <c:pt idx="6">
                  <c:v>Curs 2014-15</c:v>
                </c:pt>
                <c:pt idx="7">
                  <c:v>Curs 2015-16</c:v>
                </c:pt>
                <c:pt idx="8">
                  <c:v>Curs 2016-17</c:v>
                </c:pt>
                <c:pt idx="9">
                  <c:v>Curs 2017-18</c:v>
                </c:pt>
              </c:strCache>
            </c:strRef>
          </c:cat>
          <c:val>
            <c:numRef>
              <c:f>Evolució_finançament_sol·licita!$B$2:$K$2</c:f>
              <c:numCache>
                <c:formatCode>#,##0\ "€"</c:formatCode>
                <c:ptCount val="10"/>
                <c:pt idx="0">
                  <c:v>2704337.69</c:v>
                </c:pt>
                <c:pt idx="1">
                  <c:v>2098651.77</c:v>
                </c:pt>
                <c:pt idx="2">
                  <c:v>1278554.22</c:v>
                </c:pt>
                <c:pt idx="3">
                  <c:v>2420272</c:v>
                </c:pt>
                <c:pt idx="4" formatCode="#,##0.00\ &quot;€&quot;">
                  <c:v>5570173.3099999996</c:v>
                </c:pt>
                <c:pt idx="5" formatCode="#,##0.00\ &quot;€&quot;">
                  <c:v>8764228.4000000004</c:v>
                </c:pt>
                <c:pt idx="6" formatCode="&quot;€&quot;#,##0.00_);[Red]\(&quot;€&quot;#,##0.00\)">
                  <c:v>15427177.220000001</c:v>
                </c:pt>
                <c:pt idx="7" formatCode="&quot;€&quot;#,##0.00_);[Red]\(&quot;€&quot;#,##0.00\)">
                  <c:v>14213722.99</c:v>
                </c:pt>
                <c:pt idx="8" formatCode="#,##0.00\ &quot;€&quot;">
                  <c:v>13331455.560000001</c:v>
                </c:pt>
                <c:pt idx="9" formatCode="#,##0.00\ &quot;€&quot;">
                  <c:v>18129070.359999999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52-4F07-B60A-DDC48C97C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8171256"/>
        <c:axId val="668164592"/>
      </c:barChart>
      <c:catAx>
        <c:axId val="66817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64592"/>
        <c:crosses val="autoZero"/>
        <c:auto val="1"/>
        <c:lblAlgn val="ctr"/>
        <c:lblOffset val="100"/>
        <c:noMultiLvlLbl val="0"/>
      </c:catAx>
      <c:valAx>
        <c:axId val="66816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1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[recerca.xlsx]Projectes_europeus!$C$8</c:f>
              <c:strCache>
                <c:ptCount val="1"/>
                <c:pt idx="0">
                  <c:v>Nombre de projectes europeus vigents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967037774386902E-2"/>
                  <c:y val="-6.9099551233780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0BC-4B1B-BF79-BCE52C966B76}"/>
                </c:ext>
              </c:extLst>
            </c:dLbl>
            <c:dLbl>
              <c:idx val="1"/>
              <c:layout>
                <c:manualLayout>
                  <c:x val="-1.6477338469890995E-2"/>
                  <c:y val="-6.9099551233780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0BC-4B1B-BF79-BCE52C966B76}"/>
                </c:ext>
              </c:extLst>
            </c:dLbl>
            <c:dLbl>
              <c:idx val="2"/>
              <c:layout>
                <c:manualLayout>
                  <c:x val="-1.7975278330790205E-2"/>
                  <c:y val="-6.9099551233780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0BC-4B1B-BF79-BCE52C966B76}"/>
                </c:ext>
              </c:extLst>
            </c:dLbl>
            <c:dLbl>
              <c:idx val="3"/>
              <c:layout>
                <c:manualLayout>
                  <c:x val="-1.4979398608991814E-3"/>
                  <c:y val="3.4549775616889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0BC-4B1B-BF79-BCE52C966B76}"/>
                </c:ext>
              </c:extLst>
            </c:dLbl>
            <c:dLbl>
              <c:idx val="4"/>
              <c:layout>
                <c:manualLayout>
                  <c:x val="1.4979988349093981E-3"/>
                  <c:y val="1.90022405665509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805884096490441E-2"/>
                      <c:h val="5.86829299080268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80BC-4B1B-BF79-BCE52C966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[recerca.xlsx]Projectes_europeus!$D$7:$M$7</c:f>
              <c:strCache>
                <c:ptCount val="10"/>
                <c:pt idx="0">
                  <c:v>Curs 08-09</c:v>
                </c:pt>
                <c:pt idx="1">
                  <c:v>Curs 09-10</c:v>
                </c:pt>
                <c:pt idx="2">
                  <c:v>Curs 10-11</c:v>
                </c:pt>
                <c:pt idx="3">
                  <c:v>Curs 11-12</c:v>
                </c:pt>
                <c:pt idx="4">
                  <c:v>Curs 12-13</c:v>
                </c:pt>
                <c:pt idx="5">
                  <c:v>Curs 13-14</c:v>
                </c:pt>
                <c:pt idx="6">
                  <c:v>Curs 14-15</c:v>
                </c:pt>
                <c:pt idx="7">
                  <c:v>Curs 15-16</c:v>
                </c:pt>
                <c:pt idx="8">
                  <c:v>Curs 16-17</c:v>
                </c:pt>
                <c:pt idx="9">
                  <c:v>Curs 17-18</c:v>
                </c:pt>
              </c:strCache>
            </c:strRef>
          </c:cat>
          <c:val>
            <c:numRef>
              <c:f>[recerca.xlsx]Projectes_europeus!$D$8:$M$8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12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79-4961-9A8A-FC8C64F80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092456"/>
        <c:axId val="531090888"/>
      </c:barChart>
      <c:lineChart>
        <c:grouping val="standard"/>
        <c:varyColors val="0"/>
        <c:ser>
          <c:idx val="1"/>
          <c:order val="1"/>
          <c:tx>
            <c:strRef>
              <c:f>[recerca.xlsx]Projectes_europeus!$C$9</c:f>
              <c:strCache>
                <c:ptCount val="1"/>
                <c:pt idx="0">
                  <c:v>Sol·licituds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8.9876391653950886E-3"/>
                  <c:y val="-4.4914708301957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0BC-4B1B-BF79-BCE52C966B76}"/>
                </c:ext>
              </c:extLst>
            </c:dLbl>
            <c:dLbl>
              <c:idx val="1"/>
              <c:layout>
                <c:manualLayout>
                  <c:x val="8.9876391653950886E-3"/>
                  <c:y val="-5.527964098702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BC-4B1B-BF79-BCE52C966B76}"/>
                </c:ext>
              </c:extLst>
            </c:dLbl>
            <c:dLbl>
              <c:idx val="2"/>
              <c:layout>
                <c:manualLayout>
                  <c:x val="0"/>
                  <c:y val="-7.600950635715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0BC-4B1B-BF79-BCE52C966B76}"/>
                </c:ext>
              </c:extLst>
            </c:dLbl>
            <c:dLbl>
              <c:idx val="3"/>
              <c:layout>
                <c:manualLayout>
                  <c:x val="-1.1983518887193506E-2"/>
                  <c:y val="-4.8369685863646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0BC-4B1B-BF79-BCE52C966B76}"/>
                </c:ext>
              </c:extLst>
            </c:dLbl>
            <c:dLbl>
              <c:idx val="4"/>
              <c:layout>
                <c:manualLayout>
                  <c:x val="-1.9473218191689359E-2"/>
                  <c:y val="-6.2189596110402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0BC-4B1B-BF79-BCE52C966B76}"/>
                </c:ext>
              </c:extLst>
            </c:dLbl>
            <c:dLbl>
              <c:idx val="5"/>
              <c:layout>
                <c:manualLayout>
                  <c:x val="-3.4452616800681173E-2"/>
                  <c:y val="-5.1824663425335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0BC-4B1B-BF79-BCE52C966B76}"/>
                </c:ext>
              </c:extLst>
            </c:dLbl>
            <c:dLbl>
              <c:idx val="6"/>
              <c:layout>
                <c:manualLayout>
                  <c:x val="-3.8946436383378719E-2"/>
                  <c:y val="-5.5279640987024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0BC-4B1B-BF79-BCE52C966B76}"/>
                </c:ext>
              </c:extLst>
            </c:dLbl>
            <c:dLbl>
              <c:idx val="7"/>
              <c:layout>
                <c:manualLayout>
                  <c:x val="-2.3967037774386902E-2"/>
                  <c:y val="-7.6009506357158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0BC-4B1B-BF79-BCE52C966B76}"/>
                </c:ext>
              </c:extLst>
            </c:dLbl>
            <c:dLbl>
              <c:idx val="8"/>
              <c:layout>
                <c:manualLayout>
                  <c:x val="-2.5464977635286084E-2"/>
                  <c:y val="-7.9464483918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0BC-4B1B-BF79-BCE52C966B76}"/>
                </c:ext>
              </c:extLst>
            </c:dLbl>
            <c:dLbl>
              <c:idx val="9"/>
              <c:layout>
                <c:manualLayout>
                  <c:x val="-1.9473218191689578E-2"/>
                  <c:y val="-4.836968586364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0BC-4B1B-BF79-BCE52C966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[recerca.xlsx]Projectes_europeus!$D$7:$M$7</c:f>
              <c:strCache>
                <c:ptCount val="10"/>
                <c:pt idx="0">
                  <c:v>Curs 08-09</c:v>
                </c:pt>
                <c:pt idx="1">
                  <c:v>Curs 09-10</c:v>
                </c:pt>
                <c:pt idx="2">
                  <c:v>Curs 10-11</c:v>
                </c:pt>
                <c:pt idx="3">
                  <c:v>Curs 11-12</c:v>
                </c:pt>
                <c:pt idx="4">
                  <c:v>Curs 12-13</c:v>
                </c:pt>
                <c:pt idx="5">
                  <c:v>Curs 13-14</c:v>
                </c:pt>
                <c:pt idx="6">
                  <c:v>Curs 14-15</c:v>
                </c:pt>
                <c:pt idx="7">
                  <c:v>Curs 15-16</c:v>
                </c:pt>
                <c:pt idx="8">
                  <c:v>Curs 16-17</c:v>
                </c:pt>
                <c:pt idx="9">
                  <c:v>Curs 17-18</c:v>
                </c:pt>
              </c:strCache>
            </c:strRef>
          </c:cat>
          <c:val>
            <c:numRef>
              <c:f>[recerca.xlsx]Projectes_europeus!$D$9:$M$9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8</c:v>
                </c:pt>
                <c:pt idx="5">
                  <c:v>19</c:v>
                </c:pt>
                <c:pt idx="6">
                  <c:v>48</c:v>
                </c:pt>
                <c:pt idx="7">
                  <c:v>36</c:v>
                </c:pt>
                <c:pt idx="8">
                  <c:v>28</c:v>
                </c:pt>
                <c:pt idx="9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79-4961-9A8A-FC8C64F80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092456"/>
        <c:axId val="531090888"/>
      </c:lineChart>
      <c:catAx>
        <c:axId val="5310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31090888"/>
        <c:crosses val="autoZero"/>
        <c:auto val="1"/>
        <c:lblAlgn val="ctr"/>
        <c:lblOffset val="100"/>
        <c:noMultiLvlLbl val="0"/>
      </c:catAx>
      <c:valAx>
        <c:axId val="53109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310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554219702485988E-4"/>
          <c:y val="0.92096698020814749"/>
          <c:w val="0.9980308577970306"/>
          <c:h val="5.830315442171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894467251422631E-2"/>
          <c:y val="8.289947017165275E-2"/>
          <c:w val="0.6981842551693237"/>
          <c:h val="0.863597389976210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Gràfic!$A$5</c:f>
              <c:strCache>
                <c:ptCount val="1"/>
                <c:pt idx="0">
                  <c:v>Becaris FI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Gràfic!$E$5:$N$5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37-459D-A071-3E852D50C0F0}"/>
            </c:ext>
          </c:extLst>
        </c:ser>
        <c:ser>
          <c:idx val="1"/>
          <c:order val="1"/>
          <c:tx>
            <c:strRef>
              <c:f>Gràfic!$A$6</c:f>
              <c:strCache>
                <c:ptCount val="1"/>
                <c:pt idx="0">
                  <c:v>Becaris FPU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Gràfic!$E$6:$N$6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37-459D-A071-3E852D50C0F0}"/>
            </c:ext>
          </c:extLst>
        </c:ser>
        <c:ser>
          <c:idx val="2"/>
          <c:order val="2"/>
          <c:tx>
            <c:strRef>
              <c:f>Gràfic!$A$7</c:f>
              <c:strCache>
                <c:ptCount val="1"/>
                <c:pt idx="0">
                  <c:v>Becaris FPI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Gràfic!$E$7:$N$7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37-459D-A071-3E852D50C0F0}"/>
            </c:ext>
          </c:extLst>
        </c:ser>
        <c:ser>
          <c:idx val="3"/>
          <c:order val="3"/>
          <c:tx>
            <c:strRef>
              <c:f>Gràfic!$A$8</c:f>
              <c:strCache>
                <c:ptCount val="1"/>
                <c:pt idx="0">
                  <c:v>Becaris Pla doctorats industrials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Gràfic!$E$8:$N$8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5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37-459D-A071-3E852D50C0F0}"/>
            </c:ext>
          </c:extLst>
        </c:ser>
        <c:ser>
          <c:idx val="4"/>
          <c:order val="4"/>
          <c:tx>
            <c:strRef>
              <c:f>Gràfic!$A$9</c:f>
              <c:strCache>
                <c:ptCount val="1"/>
                <c:pt idx="0">
                  <c:v>Becaris finançats per mecenes o patrocinadors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Gràfic!$E$9:$N$9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37-459D-A071-3E852D50C0F0}"/>
            </c:ext>
          </c:extLst>
        </c:ser>
        <c:ser>
          <c:idx val="5"/>
          <c:order val="5"/>
          <c:tx>
            <c:strRef>
              <c:f>Gràfic!$A$10</c:f>
              <c:strCache>
                <c:ptCount val="1"/>
                <c:pt idx="0">
                  <c:v>Becaris projectes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Gràfic!$E$10:$N$10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37-459D-A071-3E852D50C0F0}"/>
            </c:ext>
          </c:extLst>
        </c:ser>
        <c:ser>
          <c:idx val="6"/>
          <c:order val="6"/>
          <c:tx>
            <c:strRef>
              <c:f>Gràfic!$A$11</c:f>
              <c:strCache>
                <c:ptCount val="1"/>
                <c:pt idx="0">
                  <c:v>Becaris UVic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Gràfic!$E$11:$N$11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37-459D-A071-3E852D50C0F0}"/>
            </c:ext>
          </c:extLst>
        </c:ser>
        <c:ser>
          <c:idx val="7"/>
          <c:order val="7"/>
          <c:tx>
            <c:strRef>
              <c:f>Gràfic!$A$12</c:f>
              <c:strCache>
                <c:ptCount val="1"/>
                <c:pt idx="0">
                  <c:v>Becaris vinculats a dedicacions de recerca del PDI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Gràfic!$E$12:$N$12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37-459D-A071-3E852D50C0F0}"/>
            </c:ext>
          </c:extLst>
        </c:ser>
        <c:ser>
          <c:idx val="8"/>
          <c:order val="8"/>
          <c:tx>
            <c:strRef>
              <c:f>Gràfic!$A$13</c:f>
              <c:strCache>
                <c:ptCount val="1"/>
                <c:pt idx="0">
                  <c:v>Ajuts fi de tesi del PDI</c:v>
                </c:pt>
              </c:strCache>
            </c:strRef>
          </c:tx>
          <c:invertIfNegative val="0"/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Gràfic!$E$13:$N$13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37-459D-A071-3E852D50C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552210288"/>
        <c:axId val="-400411472"/>
      </c:barChart>
      <c:lineChart>
        <c:grouping val="stacked"/>
        <c:varyColors val="0"/>
        <c:ser>
          <c:idx val="9"/>
          <c:order val="9"/>
          <c:tx>
            <c:strRef>
              <c:f>Gràfic!$A$14</c:f>
              <c:strCache>
                <c:ptCount val="1"/>
                <c:pt idx="0">
                  <c:v>Tesis inscrites</c:v>
                </c:pt>
              </c:strCache>
            </c:strRef>
          </c:tx>
          <c:spPr>
            <a:ln>
              <a:solidFill>
                <a:srgbClr val="CBC3D7"/>
              </a:solidFill>
            </a:ln>
          </c:spPr>
          <c:marker>
            <c:spPr>
              <a:solidFill>
                <a:srgbClr val="CBC3D7"/>
              </a:solidFill>
              <a:ln>
                <a:solidFill>
                  <a:srgbClr val="CBC3D7"/>
                </a:solidFill>
              </a:ln>
            </c:spPr>
          </c:marker>
          <c:cat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cat>
          <c:val>
            <c:numRef>
              <c:f>Gràfic!$E$14:$N$14</c:f>
              <c:numCache>
                <c:formatCode>General</c:formatCode>
                <c:ptCount val="10"/>
                <c:pt idx="0">
                  <c:v>12</c:v>
                </c:pt>
                <c:pt idx="1">
                  <c:v>16</c:v>
                </c:pt>
                <c:pt idx="2">
                  <c:v>38</c:v>
                </c:pt>
                <c:pt idx="3">
                  <c:v>83</c:v>
                </c:pt>
                <c:pt idx="4">
                  <c:v>109</c:v>
                </c:pt>
                <c:pt idx="5">
                  <c:v>133</c:v>
                </c:pt>
                <c:pt idx="6">
                  <c:v>148</c:v>
                </c:pt>
                <c:pt idx="7">
                  <c:v>166</c:v>
                </c:pt>
                <c:pt idx="8">
                  <c:v>181</c:v>
                </c:pt>
                <c:pt idx="9">
                  <c:v>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937-459D-A071-3E852D50C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00421808"/>
        <c:axId val="-400409840"/>
      </c:lineChart>
      <c:scatterChart>
        <c:scatterStyle val="lineMarker"/>
        <c:varyColors val="0"/>
        <c:ser>
          <c:idx val="10"/>
          <c:order val="10"/>
          <c:tx>
            <c:strRef>
              <c:f>Gràfic!$A$15</c:f>
              <c:strCache>
                <c:ptCount val="1"/>
                <c:pt idx="0">
                  <c:v>Tesis llegides</c:v>
                </c:pt>
              </c:strCache>
            </c:strRef>
          </c:tx>
          <c:marker>
            <c:symbol val="square"/>
            <c:size val="5"/>
          </c:marker>
          <c:xVal>
            <c:strRef>
              <c:f>Gràfic!$E$4:$N$4</c:f>
              <c:strCache>
                <c:ptCount val="10"/>
                <c:pt idx="0">
                  <c:v>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2012/13</c:v>
                </c:pt>
                <c:pt idx="5">
                  <c:v>2013/14</c:v>
                </c:pt>
                <c:pt idx="6">
                  <c:v>2014/15</c:v>
                </c:pt>
                <c:pt idx="7">
                  <c:v>2015/16</c:v>
                </c:pt>
                <c:pt idx="8">
                  <c:v>2016/17</c:v>
                </c:pt>
                <c:pt idx="9">
                  <c:v>2017/18</c:v>
                </c:pt>
              </c:strCache>
            </c:strRef>
          </c:xVal>
          <c:yVal>
            <c:numRef>
              <c:f>Gràfic!$E$15:$N$15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  <c:pt idx="5">
                  <c:v>9</c:v>
                </c:pt>
                <c:pt idx="6">
                  <c:v>12</c:v>
                </c:pt>
                <c:pt idx="7">
                  <c:v>16</c:v>
                </c:pt>
                <c:pt idx="8">
                  <c:v>20</c:v>
                </c:pt>
                <c:pt idx="9">
                  <c:v>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937-459D-A071-3E852D50C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00421808"/>
        <c:axId val="-400409840"/>
      </c:scatterChart>
      <c:catAx>
        <c:axId val="-552210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a-ES"/>
          </a:p>
        </c:txPr>
        <c:crossAx val="-400411472"/>
        <c:crosses val="autoZero"/>
        <c:auto val="1"/>
        <c:lblAlgn val="ctr"/>
        <c:lblOffset val="100"/>
        <c:noMultiLvlLbl val="0"/>
      </c:catAx>
      <c:valAx>
        <c:axId val="-40041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a-ES"/>
          </a:p>
        </c:txPr>
        <c:crossAx val="-552210288"/>
        <c:crosses val="autoZero"/>
        <c:crossBetween val="between"/>
      </c:valAx>
      <c:valAx>
        <c:axId val="-4004098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-400421808"/>
        <c:crosses val="max"/>
        <c:crossBetween val="between"/>
      </c:valAx>
      <c:catAx>
        <c:axId val="-400421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-400409840"/>
        <c:crosses val="max"/>
        <c:auto val="1"/>
        <c:lblAlgn val="ctr"/>
        <c:lblOffset val="100"/>
        <c:noMultiLvlLbl val="0"/>
      </c:cat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075033504396432"/>
          <c:y val="3.5899983626718521E-2"/>
          <c:w val="0.17585934690942376"/>
          <c:h val="0.96323605072999163"/>
        </c:manualLayout>
      </c:layout>
      <c:overlay val="0"/>
      <c:txPr>
        <a:bodyPr/>
        <a:lstStyle/>
        <a:p>
          <a:pPr>
            <a:defRPr sz="700"/>
          </a:pPr>
          <a:endParaRPr lang="ca-E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ANYS!$F$6</c:f>
              <c:strCache>
                <c:ptCount val="1"/>
                <c:pt idx="0">
                  <c:v>Recursos obtinguts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D7-4881-AC0A-811E24BBCE32}"/>
                </c:ext>
              </c:extLst>
            </c:dLbl>
            <c:dLbl>
              <c:idx val="1"/>
              <c:layout>
                <c:manualLayout>
                  <c:x val="2.7785015737914198E-3"/>
                  <c:y val="0.143518518518517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D7-4881-AC0A-811E24BBCE32}"/>
                </c:ext>
              </c:extLst>
            </c:dLbl>
            <c:dLbl>
              <c:idx val="2"/>
              <c:layout>
                <c:manualLayout>
                  <c:x val="0"/>
                  <c:y val="0.134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D7-4881-AC0A-811E24BBCE32}"/>
                </c:ext>
              </c:extLst>
            </c:dLbl>
            <c:dLbl>
              <c:idx val="3"/>
              <c:layout>
                <c:manualLayout>
                  <c:x val="0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D7-4881-AC0A-811E24BBCE32}"/>
                </c:ext>
              </c:extLst>
            </c:dLbl>
            <c:dLbl>
              <c:idx val="4"/>
              <c:layout>
                <c:manualLayout>
                  <c:x val="2.7785015737914198E-3"/>
                  <c:y val="7.407407407407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D7-4881-AC0A-811E24BBCE32}"/>
                </c:ext>
              </c:extLst>
            </c:dLbl>
            <c:dLbl>
              <c:idx val="5"/>
              <c:layout>
                <c:manualLayout>
                  <c:x val="2.7785015737914198E-3"/>
                  <c:y val="9.7222222222222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D7-4881-AC0A-811E24BBCE32}"/>
                </c:ext>
              </c:extLst>
            </c:dLbl>
            <c:dLbl>
              <c:idx val="6"/>
              <c:layout>
                <c:manualLayout>
                  <c:x val="0"/>
                  <c:y val="0.13888888888888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D7-4881-AC0A-811E24BBCE32}"/>
                </c:ext>
              </c:extLst>
            </c:dLbl>
            <c:dLbl>
              <c:idx val="7"/>
              <c:layout>
                <c:manualLayout>
                  <c:x val="0"/>
                  <c:y val="0.66666666666666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D7-4881-AC0A-811E24BBCE32}"/>
                </c:ext>
              </c:extLst>
            </c:dLbl>
            <c:dLbl>
              <c:idx val="8"/>
              <c:layout>
                <c:manualLayout>
                  <c:x val="2.77850157379153E-3"/>
                  <c:y val="0.296296296296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D7-4881-AC0A-811E24BBCE32}"/>
                </c:ext>
              </c:extLst>
            </c:dLbl>
            <c:dLbl>
              <c:idx val="9"/>
              <c:layout>
                <c:manualLayout>
                  <c:x val="1.6671009442748502E-2"/>
                  <c:y val="0.31018518518518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7D7-4881-AC0A-811E24BBCE32}"/>
                </c:ext>
              </c:extLst>
            </c:dLbl>
            <c:numFmt formatCode="#,##0.0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ANYS!$E$7:$E$17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ANYS!$F$7:$F$17</c:f>
              <c:numCache>
                <c:formatCode>_("€"* #,##0.00_);_("€"* \(#,##0.00\);_("€"* "-"??_);_(@_)</c:formatCode>
                <c:ptCount val="11"/>
                <c:pt idx="0">
                  <c:v>258874.7</c:v>
                </c:pt>
                <c:pt idx="1">
                  <c:v>282417.0113793104</c:v>
                </c:pt>
                <c:pt idx="2">
                  <c:v>459574.28</c:v>
                </c:pt>
                <c:pt idx="3">
                  <c:v>117959.57</c:v>
                </c:pt>
                <c:pt idx="4">
                  <c:v>336910.02000000008</c:v>
                </c:pt>
                <c:pt idx="5">
                  <c:v>184483.21000000011</c:v>
                </c:pt>
                <c:pt idx="6">
                  <c:v>471445.53</c:v>
                </c:pt>
                <c:pt idx="7">
                  <c:v>1424146.9950000001</c:v>
                </c:pt>
                <c:pt idx="8">
                  <c:v>820566.83</c:v>
                </c:pt>
                <c:pt idx="9">
                  <c:v>653544.24999999977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D7-4881-AC0A-811E24BBC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2139312056"/>
        <c:axId val="-2139308248"/>
      </c:barChart>
      <c:lineChart>
        <c:grouping val="standard"/>
        <c:varyColors val="0"/>
        <c:ser>
          <c:idx val="1"/>
          <c:order val="1"/>
          <c:tx>
            <c:strRef>
              <c:f>ANYS!$G$6</c:f>
              <c:strCache>
                <c:ptCount val="1"/>
                <c:pt idx="0">
                  <c:v>Convenis Signats</c:v>
                </c:pt>
              </c:strCache>
            </c:strRef>
          </c:tx>
          <c:spPr>
            <a:ln w="28575" cap="rnd">
              <a:solidFill>
                <a:srgbClr val="73071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9.2592592592592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D7-4881-AC0A-811E24BBCE32}"/>
                </c:ext>
              </c:extLst>
            </c:dLbl>
            <c:dLbl>
              <c:idx val="1"/>
              <c:layout>
                <c:manualLayout>
                  <c:x val="-2.22280125903314E-2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D7-4881-AC0A-811E24BBCE32}"/>
                </c:ext>
              </c:extLst>
            </c:dLbl>
            <c:dLbl>
              <c:idx val="2"/>
              <c:layout>
                <c:manualLayout>
                  <c:x val="-2.50065141641229E-2"/>
                  <c:y val="-1.85185185185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D7-4881-AC0A-811E24BBCE32}"/>
                </c:ext>
              </c:extLst>
            </c:dLbl>
            <c:dLbl>
              <c:idx val="3"/>
              <c:layout>
                <c:manualLayout>
                  <c:x val="-3.33420188854971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D7-4881-AC0A-811E24BBCE32}"/>
                </c:ext>
              </c:extLst>
            </c:dLbl>
            <c:dLbl>
              <c:idx val="4"/>
              <c:layout>
                <c:manualLayout>
                  <c:x val="-3.8899022033079898E-2"/>
                  <c:y val="-2.777777777777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D7-4881-AC0A-811E24BBCE32}"/>
                </c:ext>
              </c:extLst>
            </c:dLbl>
            <c:dLbl>
              <c:idx val="5"/>
              <c:layout>
                <c:manualLayout>
                  <c:x val="-4.7234526754454199E-2"/>
                  <c:y val="-1.3888888888888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7D7-4881-AC0A-811E24BBCE32}"/>
                </c:ext>
              </c:extLst>
            </c:dLbl>
            <c:dLbl>
              <c:idx val="6"/>
              <c:layout>
                <c:manualLayout>
                  <c:x val="-4.7234526754454297E-2"/>
                  <c:y val="-1.3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D7-4881-AC0A-811E24BBCE32}"/>
                </c:ext>
              </c:extLst>
            </c:dLbl>
            <c:dLbl>
              <c:idx val="7"/>
              <c:layout>
                <c:manualLayout>
                  <c:x val="-5.83485330496199E-2"/>
                  <c:y val="1.85185185185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D7-4881-AC0A-811E24BBCE32}"/>
                </c:ext>
              </c:extLst>
            </c:dLbl>
            <c:dLbl>
              <c:idx val="8"/>
              <c:layout>
                <c:manualLayout>
                  <c:x val="-5.5570031475829498E-3"/>
                  <c:y val="-3.24074074074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D7-4881-AC0A-811E24BBCE32}"/>
                </c:ext>
              </c:extLst>
            </c:dLbl>
            <c:dLbl>
              <c:idx val="9"/>
              <c:layout>
                <c:manualLayout>
                  <c:x val="-1.38925078689572E-2"/>
                  <c:y val="-1.3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7D7-4881-AC0A-811E24BBC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73071C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ANYS!$E$7:$E$17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ANYS!$G$7:$G$17</c:f>
              <c:numCache>
                <c:formatCode>0</c:formatCode>
                <c:ptCount val="11"/>
                <c:pt idx="0">
                  <c:v>11</c:v>
                </c:pt>
                <c:pt idx="1">
                  <c:v>30</c:v>
                </c:pt>
                <c:pt idx="2">
                  <c:v>41</c:v>
                </c:pt>
                <c:pt idx="3">
                  <c:v>19</c:v>
                </c:pt>
                <c:pt idx="4">
                  <c:v>35</c:v>
                </c:pt>
                <c:pt idx="5">
                  <c:v>48</c:v>
                </c:pt>
                <c:pt idx="6">
                  <c:v>77</c:v>
                </c:pt>
                <c:pt idx="7">
                  <c:v>69</c:v>
                </c:pt>
                <c:pt idx="8">
                  <c:v>69</c:v>
                </c:pt>
                <c:pt idx="9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D7D7-4881-AC0A-811E24BBCE32}"/>
            </c:ext>
          </c:extLst>
        </c:ser>
        <c:ser>
          <c:idx val="2"/>
          <c:order val="2"/>
          <c:tx>
            <c:strRef>
              <c:f>ANYS!$H$6</c:f>
              <c:strCache>
                <c:ptCount val="1"/>
                <c:pt idx="0">
                  <c:v>Convenis Gestionats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5570031475828501E-2"/>
                  <c:y val="-8.487556272013339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D7D7-4881-AC0A-811E24BBCE32}"/>
                </c:ext>
              </c:extLst>
            </c:dLbl>
            <c:dLbl>
              <c:idx val="1"/>
              <c:layout>
                <c:manualLayout>
                  <c:x val="-5.0013028328245598E-2"/>
                  <c:y val="-1.3888888888888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D7D7-4881-AC0A-811E24BBCE32}"/>
                </c:ext>
              </c:extLst>
            </c:dLbl>
            <c:dLbl>
              <c:idx val="2"/>
              <c:layout>
                <c:manualLayout>
                  <c:x val="-4.1677523606871297E-2"/>
                  <c:y val="-2.3148148148148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D7D7-4881-AC0A-811E24BBCE32}"/>
                </c:ext>
              </c:extLst>
            </c:dLbl>
            <c:dLbl>
              <c:idx val="3"/>
              <c:layout>
                <c:manualLayout>
                  <c:x val="-3.0563517311705701E-2"/>
                  <c:y val="-2.777777777777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D7D7-4881-AC0A-811E24BBCE32}"/>
                </c:ext>
              </c:extLst>
            </c:dLbl>
            <c:dLbl>
              <c:idx val="4"/>
              <c:layout>
                <c:manualLayout>
                  <c:x val="-4.1677523606871297E-2"/>
                  <c:y val="-2.3148148148148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D7D7-4881-AC0A-811E24BBCE32}"/>
                </c:ext>
              </c:extLst>
            </c:dLbl>
            <c:dLbl>
              <c:idx val="5"/>
              <c:layout>
                <c:manualLayout>
                  <c:x val="-4.7234526754454199E-2"/>
                  <c:y val="-1.85185185185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D7D7-4881-AC0A-811E24BBCE32}"/>
                </c:ext>
              </c:extLst>
            </c:dLbl>
            <c:dLbl>
              <c:idx val="6"/>
              <c:layout>
                <c:manualLayout>
                  <c:x val="-5.2791529902036997E-2"/>
                  <c:y val="-1.3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D7D7-4881-AC0A-811E24BBCE32}"/>
                </c:ext>
              </c:extLst>
            </c:dLbl>
            <c:dLbl>
              <c:idx val="7"/>
              <c:layout>
                <c:manualLayout>
                  <c:x val="-5.0013028328245598E-2"/>
                  <c:y val="-2.314814814814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D7D7-4881-AC0A-811E24BBCE32}"/>
                </c:ext>
              </c:extLst>
            </c:dLbl>
            <c:dLbl>
              <c:idx val="8"/>
              <c:layout>
                <c:manualLayout>
                  <c:x val="-1.6671009442748599E-2"/>
                  <c:y val="-1.38888888888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D7D7-4881-AC0A-811E24BBCE32}"/>
                </c:ext>
              </c:extLst>
            </c:dLbl>
            <c:dLbl>
              <c:idx val="9"/>
              <c:layout>
                <c:manualLayout>
                  <c:x val="-1.38925078689572E-2"/>
                  <c:y val="9.2592592592592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D7D7-4881-AC0A-811E24BBC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1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ANYS!$E$7:$E$17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ANYS!$H$7:$H$17</c:f>
              <c:numCache>
                <c:formatCode>General</c:formatCode>
                <c:ptCount val="11"/>
                <c:pt idx="0">
                  <c:v>10</c:v>
                </c:pt>
                <c:pt idx="1">
                  <c:v>39</c:v>
                </c:pt>
                <c:pt idx="2">
                  <c:v>59</c:v>
                </c:pt>
                <c:pt idx="3">
                  <c:v>46</c:v>
                </c:pt>
                <c:pt idx="4">
                  <c:v>49</c:v>
                </c:pt>
                <c:pt idx="5">
                  <c:v>66</c:v>
                </c:pt>
                <c:pt idx="6">
                  <c:v>117</c:v>
                </c:pt>
                <c:pt idx="7">
                  <c:v>127</c:v>
                </c:pt>
                <c:pt idx="8">
                  <c:v>124</c:v>
                </c:pt>
                <c:pt idx="9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D7D7-4881-AC0A-811E24BBC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9301048"/>
        <c:axId val="-2139304600"/>
      </c:lineChart>
      <c:catAx>
        <c:axId val="-2139312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-2139308248"/>
        <c:crosses val="autoZero"/>
        <c:auto val="1"/>
        <c:lblAlgn val="ctr"/>
        <c:lblOffset val="100"/>
        <c:noMultiLvlLbl val="0"/>
      </c:catAx>
      <c:valAx>
        <c:axId val="-213930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-2139312056"/>
        <c:crosses val="autoZero"/>
        <c:crossBetween val="between"/>
      </c:valAx>
      <c:valAx>
        <c:axId val="-213930460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-2139301048"/>
        <c:crosses val="max"/>
        <c:crossBetween val="between"/>
      </c:valAx>
      <c:catAx>
        <c:axId val="-2139301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39304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24628046153339E-2"/>
          <c:y val="0.22297119496214612"/>
          <c:w val="0.94933942237943458"/>
          <c:h val="0.65335417643775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CENTRES!$B$2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CENTRES!$B$3:$B$13</c:f>
              <c:numCache>
                <c:formatCode>General</c:formatCode>
                <c:ptCount val="11"/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7">
                  <c:v>4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55-4DC1-A83D-490216ADECBB}"/>
            </c:ext>
          </c:extLst>
        </c:ser>
        <c:ser>
          <c:idx val="1"/>
          <c:order val="1"/>
          <c:tx>
            <c:strRef>
              <c:f>CENTRES!$C$2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CENTRES!$C$3:$C$13</c:f>
              <c:numCache>
                <c:formatCode>General</c:formatCode>
                <c:ptCount val="11"/>
                <c:pt idx="4">
                  <c:v>5</c:v>
                </c:pt>
                <c:pt idx="5">
                  <c:v>7</c:v>
                </c:pt>
                <c:pt idx="7">
                  <c:v>10</c:v>
                </c:pt>
                <c:pt idx="8">
                  <c:v>1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55-4DC1-A83D-490216ADECBB}"/>
            </c:ext>
          </c:extLst>
        </c:ser>
        <c:ser>
          <c:idx val="2"/>
          <c:order val="2"/>
          <c:tx>
            <c:strRef>
              <c:f>CENTRES!$D$2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CENTRES!$D$3:$D$13</c:f>
              <c:numCache>
                <c:formatCode>General</c:formatCode>
                <c:ptCount val="11"/>
                <c:pt idx="4">
                  <c:v>2</c:v>
                </c:pt>
                <c:pt idx="5">
                  <c:v>13</c:v>
                </c:pt>
                <c:pt idx="7">
                  <c:v>14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55-4DC1-A83D-490216ADECBB}"/>
            </c:ext>
          </c:extLst>
        </c:ser>
        <c:ser>
          <c:idx val="3"/>
          <c:order val="3"/>
          <c:tx>
            <c:strRef>
              <c:f>CENTRES!$E$2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CENTRES!$E$3:$E$13</c:f>
              <c:numCache>
                <c:formatCode>General</c:formatCode>
                <c:ptCount val="11"/>
                <c:pt idx="4">
                  <c:v>5</c:v>
                </c:pt>
                <c:pt idx="5">
                  <c:v>5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55-4DC1-A83D-490216ADECBB}"/>
            </c:ext>
          </c:extLst>
        </c:ser>
        <c:ser>
          <c:idx val="4"/>
          <c:order val="4"/>
          <c:tx>
            <c:strRef>
              <c:f>CENTRES!$F$2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CENTRES!$F$3:$F$13</c:f>
              <c:numCache>
                <c:formatCode>General</c:formatCode>
                <c:ptCount val="11"/>
                <c:pt idx="3">
                  <c:v>1</c:v>
                </c:pt>
                <c:pt idx="4">
                  <c:v>9</c:v>
                </c:pt>
                <c:pt idx="5">
                  <c:v>15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55-4DC1-A83D-490216ADECBB}"/>
            </c:ext>
          </c:extLst>
        </c:ser>
        <c:ser>
          <c:idx val="5"/>
          <c:order val="5"/>
          <c:tx>
            <c:strRef>
              <c:f>CENTRES!$G$2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CENTRES!$G$3:$G$13</c:f>
              <c:numCache>
                <c:formatCode>General</c:formatCode>
                <c:ptCount val="11"/>
                <c:pt idx="0">
                  <c:v>2</c:v>
                </c:pt>
                <c:pt idx="1">
                  <c:v>1</c:v>
                </c:pt>
                <c:pt idx="3">
                  <c:v>1</c:v>
                </c:pt>
                <c:pt idx="4">
                  <c:v>19</c:v>
                </c:pt>
                <c:pt idx="5">
                  <c:v>10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55-4DC1-A83D-490216ADECBB}"/>
            </c:ext>
          </c:extLst>
        </c:ser>
        <c:ser>
          <c:idx val="6"/>
          <c:order val="6"/>
          <c:tx>
            <c:strRef>
              <c:f>CENTRES!$H$2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2">
                  <a:lumMod val="75000"/>
                </a:schemeClr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-1.87900755428672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10-456D-91E7-6693F6A8E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CENTRES!$H$3:$H$13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7</c:v>
                </c:pt>
                <c:pt idx="4">
                  <c:v>30</c:v>
                </c:pt>
                <c:pt idx="5">
                  <c:v>12</c:v>
                </c:pt>
                <c:pt idx="7">
                  <c:v>12</c:v>
                </c:pt>
                <c:pt idx="8">
                  <c:v>2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55-4DC1-A83D-490216ADECBB}"/>
            </c:ext>
          </c:extLst>
        </c:ser>
        <c:ser>
          <c:idx val="7"/>
          <c:order val="7"/>
          <c:tx>
            <c:strRef>
              <c:f>CENTRES!$I$2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-1.5935949574412151E-2"/>
                  <c:y val="2.6842965061238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410-456D-91E7-6693F6A8E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CENTRES!$I$3:$I$13</c:f>
              <c:numCache>
                <c:formatCode>General</c:formatCode>
                <c:ptCount val="11"/>
                <c:pt idx="0">
                  <c:v>3</c:v>
                </c:pt>
                <c:pt idx="1">
                  <c:v>8</c:v>
                </c:pt>
                <c:pt idx="3">
                  <c:v>7</c:v>
                </c:pt>
                <c:pt idx="4">
                  <c:v>14</c:v>
                </c:pt>
                <c:pt idx="5">
                  <c:v>12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  <c:pt idx="9">
                  <c:v>3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55-4DC1-A83D-490216ADECBB}"/>
            </c:ext>
          </c:extLst>
        </c:ser>
        <c:ser>
          <c:idx val="8"/>
          <c:order val="8"/>
          <c:tx>
            <c:strRef>
              <c:f>CENTRES!$J$2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CENTRES!$J$3:$J$13</c:f>
              <c:numCache>
                <c:formatCode>General</c:formatCode>
                <c:ptCount val="11"/>
                <c:pt idx="0">
                  <c:v>4</c:v>
                </c:pt>
                <c:pt idx="1">
                  <c:v>13</c:v>
                </c:pt>
                <c:pt idx="2">
                  <c:v>1</c:v>
                </c:pt>
                <c:pt idx="3">
                  <c:v>5</c:v>
                </c:pt>
                <c:pt idx="4">
                  <c:v>5</c:v>
                </c:pt>
                <c:pt idx="5">
                  <c:v>19</c:v>
                </c:pt>
                <c:pt idx="7">
                  <c:v>6</c:v>
                </c:pt>
                <c:pt idx="8">
                  <c:v>2</c:v>
                </c:pt>
                <c:pt idx="9">
                  <c:v>4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55-4DC1-A83D-490216ADECBB}"/>
            </c:ext>
          </c:extLst>
        </c:ser>
        <c:ser>
          <c:idx val="9"/>
          <c:order val="9"/>
          <c:tx>
            <c:strRef>
              <c:f>CENTRES!$K$2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7.2436134429145656E-3"/>
                  <c:y val="-5.36859301224788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10-456D-91E7-6693F6A8E64E}"/>
                </c:ext>
              </c:extLst>
            </c:dLbl>
            <c:dLbl>
              <c:idx val="2"/>
              <c:layout>
                <c:manualLayout>
                  <c:x val="-1.15897815086633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10-456D-91E7-6693F6A8E64E}"/>
                </c:ext>
              </c:extLst>
            </c:dLbl>
            <c:dLbl>
              <c:idx val="10"/>
              <c:layout>
                <c:manualLayout>
                  <c:x val="7.2436134429145656E-3"/>
                  <c:y val="2.6842965061238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410-456D-91E7-6693F6A8E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CENTRES!$K$3:$K$13</c:f>
              <c:numCache>
                <c:formatCode>General</c:formatCode>
                <c:ptCount val="11"/>
                <c:pt idx="0">
                  <c:v>2</c:v>
                </c:pt>
                <c:pt idx="1">
                  <c:v>11</c:v>
                </c:pt>
                <c:pt idx="2">
                  <c:v>12</c:v>
                </c:pt>
                <c:pt idx="3">
                  <c:v>9</c:v>
                </c:pt>
                <c:pt idx="4">
                  <c:v>5</c:v>
                </c:pt>
                <c:pt idx="5">
                  <c:v>8</c:v>
                </c:pt>
                <c:pt idx="6">
                  <c:v>1</c:v>
                </c:pt>
                <c:pt idx="7">
                  <c:v>5</c:v>
                </c:pt>
                <c:pt idx="8">
                  <c:v>1</c:v>
                </c:pt>
                <c:pt idx="9">
                  <c:v>5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D55-4DC1-A83D-490216ADECBB}"/>
            </c:ext>
          </c:extLst>
        </c:ser>
        <c:ser>
          <c:idx val="10"/>
          <c:order val="10"/>
          <c:tx>
            <c:strRef>
              <c:f>CENTRES!$L$2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974453771658127E-3"/>
                  <c:y val="8.05288951837168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10-456D-91E7-6693F6A8E64E}"/>
                </c:ext>
              </c:extLst>
            </c:dLbl>
            <c:dLbl>
              <c:idx val="5"/>
              <c:layout>
                <c:manualLayout>
                  <c:x val="5.79489075433165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10-456D-91E7-6693F6A8E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CENTRES!$A$3:$A$13</c:f>
              <c:strCache>
                <c:ptCount val="11"/>
                <c:pt idx="0">
                  <c:v>CEEAF</c:v>
                </c:pt>
                <c:pt idx="1">
                  <c:v>CEIG</c:v>
                </c:pt>
                <c:pt idx="2">
                  <c:v>CERM</c:v>
                </c:pt>
                <c:pt idx="3">
                  <c:v>CESS</c:v>
                </c:pt>
                <c:pt idx="4">
                  <c:v>CIFE</c:v>
                </c:pt>
                <c:pt idx="5">
                  <c:v>CTBETA</c:v>
                </c:pt>
                <c:pt idx="6">
                  <c:v>E. DOCTORAT</c:v>
                </c:pt>
                <c:pt idx="7">
                  <c:v>EPS</c:v>
                </c:pt>
                <c:pt idx="8">
                  <c:v>FCSB</c:v>
                </c:pt>
                <c:pt idx="9">
                  <c:v>FEC</c:v>
                </c:pt>
                <c:pt idx="10">
                  <c:v>FETCH</c:v>
                </c:pt>
              </c:strCache>
            </c:strRef>
          </c:cat>
          <c:val>
            <c:numRef>
              <c:f>CENTRES!$L$3:$L$13</c:f>
              <c:numCache>
                <c:formatCode>General</c:formatCode>
                <c:ptCount val="11"/>
                <c:pt idx="0">
                  <c:v>2</c:v>
                </c:pt>
                <c:pt idx="2">
                  <c:v>17</c:v>
                </c:pt>
                <c:pt idx="3">
                  <c:v>4</c:v>
                </c:pt>
                <c:pt idx="4">
                  <c:v>1</c:v>
                </c:pt>
                <c:pt idx="5">
                  <c:v>8</c:v>
                </c:pt>
                <c:pt idx="7">
                  <c:v>2</c:v>
                </c:pt>
                <c:pt idx="9">
                  <c:v>3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55-4DC1-A83D-490216ADEC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1443952"/>
        <c:axId val="1171444280"/>
      </c:barChart>
      <c:catAx>
        <c:axId val="117144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171444280"/>
        <c:crosses val="autoZero"/>
        <c:auto val="1"/>
        <c:lblAlgn val="ctr"/>
        <c:lblOffset val="100"/>
        <c:noMultiLvlLbl val="0"/>
      </c:catAx>
      <c:valAx>
        <c:axId val="117144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17144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040582858177209E-2"/>
          <c:y val="3.1984002961668305E-2"/>
          <c:w val="0.9678444746130872"/>
          <c:h val="0.64288412598675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Sol·licituds_RRHH!$A$3</c:f>
              <c:strCache>
                <c:ptCount val="1"/>
                <c:pt idx="0">
                  <c:v>Contractes predoctorals: FI, FPU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Sol·licituds_RRHH!$B$3:$M$3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11</c:v>
                </c:pt>
                <c:pt idx="4">
                  <c:v>8</c:v>
                </c:pt>
                <c:pt idx="5">
                  <c:v>13</c:v>
                </c:pt>
                <c:pt idx="6">
                  <c:v>4</c:v>
                </c:pt>
                <c:pt idx="7">
                  <c:v>10</c:v>
                </c:pt>
                <c:pt idx="8">
                  <c:v>19</c:v>
                </c:pt>
                <c:pt idx="9">
                  <c:v>14</c:v>
                </c:pt>
                <c:pt idx="10">
                  <c:v>11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9-4AB4-A818-B089CA25F133}"/>
            </c:ext>
          </c:extLst>
        </c:ser>
        <c:ser>
          <c:idx val="1"/>
          <c:order val="1"/>
          <c:tx>
            <c:strRef>
              <c:f>Sol·licituds_RRHH!$A$4</c:f>
              <c:strCache>
                <c:ptCount val="1"/>
                <c:pt idx="0">
                  <c:v>Contracte predoctoral: DI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Sol·licituds_RRHH!$B$4:$M$4</c:f>
              <c:numCache>
                <c:formatCode>General</c:formatCode>
                <c:ptCount val="12"/>
                <c:pt idx="7">
                  <c:v>4</c:v>
                </c:pt>
                <c:pt idx="8">
                  <c:v>2</c:v>
                </c:pt>
                <c:pt idx="9">
                  <c:v>6</c:v>
                </c:pt>
                <c:pt idx="10">
                  <c:v>2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9-4AB4-A818-B089CA25F133}"/>
            </c:ext>
          </c:extLst>
        </c:ser>
        <c:ser>
          <c:idx val="2"/>
          <c:order val="2"/>
          <c:tx>
            <c:strRef>
              <c:f>Sol·licituds_RRHH!$A$5</c:f>
              <c:strCache>
                <c:ptCount val="1"/>
                <c:pt idx="0">
                  <c:v>Contracte postdoctoral: Beatriu de Pinós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Sol·licituds_RRHH!$B$5:$M$5</c:f>
              <c:numCache>
                <c:formatCode>General</c:formatCode>
                <c:ptCount val="12"/>
                <c:pt idx="7">
                  <c:v>1</c:v>
                </c:pt>
                <c:pt idx="8">
                  <c:v>3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A9-4AB4-A818-B089CA25F133}"/>
            </c:ext>
          </c:extLst>
        </c:ser>
        <c:ser>
          <c:idx val="3"/>
          <c:order val="3"/>
          <c:tx>
            <c:strRef>
              <c:f>Sol·licituds_RRHH!$A$6</c:f>
              <c:strCache>
                <c:ptCount val="1"/>
                <c:pt idx="0">
                  <c:v>Contracte postdoctoral: ICREA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Sol·licituds_RRHH!$B$6:$M$6</c:f>
              <c:numCache>
                <c:formatCode>General</c:formatCode>
                <c:ptCount val="12"/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A9-4AB4-A818-B089CA25F133}"/>
            </c:ext>
          </c:extLst>
        </c:ser>
        <c:ser>
          <c:idx val="4"/>
          <c:order val="4"/>
          <c:tx>
            <c:strRef>
              <c:f>Sol·licituds_RRHH!$A$7</c:f>
              <c:strCache>
                <c:ptCount val="1"/>
                <c:pt idx="0">
                  <c:v>Contracte postdoctoral:Ramón y Cajal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684-47FF-B7F3-7C0900FE2F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Sol·licituds_RRHH!$B$7:$M$7</c:f>
              <c:numCache>
                <c:formatCode>General</c:formatCode>
                <c:ptCount val="12"/>
                <c:pt idx="0">
                  <c:v>1</c:v>
                </c:pt>
                <c:pt idx="4">
                  <c:v>1</c:v>
                </c:pt>
                <c:pt idx="6">
                  <c:v>5</c:v>
                </c:pt>
                <c:pt idx="7">
                  <c:v>9</c:v>
                </c:pt>
                <c:pt idx="8">
                  <c:v>13</c:v>
                </c:pt>
                <c:pt idx="9">
                  <c:v>17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A9-4AB4-A818-B089CA25F133}"/>
            </c:ext>
          </c:extLst>
        </c:ser>
        <c:ser>
          <c:idx val="5"/>
          <c:order val="5"/>
          <c:tx>
            <c:strRef>
              <c:f>Sol·licituds_RRHH!$A$8</c:f>
              <c:strCache>
                <c:ptCount val="1"/>
                <c:pt idx="0">
                  <c:v>Contracte Personal Tècnic Suport (PTA)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4D-4E49-AC67-E10CC3722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Sol·licituds_RRHH!$B$8:$M$8</c:f>
              <c:numCache>
                <c:formatCode>General</c:formatCode>
                <c:ptCount val="12"/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A9-4AB4-A818-B089CA25F133}"/>
            </c:ext>
          </c:extLst>
        </c:ser>
        <c:ser>
          <c:idx val="6"/>
          <c:order val="6"/>
          <c:tx>
            <c:strRef>
              <c:f>Sol·licituds_RRHH!$A$9</c:f>
              <c:strCache>
                <c:ptCount val="1"/>
                <c:pt idx="0">
                  <c:v>Contracte postdoctoral: Juan de la Cierva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5.2575598503072916E-17"/>
                  <c:y val="-1.62802423662329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E4D-4E49-AC67-E10CC3722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Sol·licituds_RRHH!$B$9:$M$9</c:f>
              <c:numCache>
                <c:formatCode>General</c:formatCode>
                <c:ptCount val="12"/>
                <c:pt idx="4">
                  <c:v>1</c:v>
                </c:pt>
                <c:pt idx="6">
                  <c:v>4</c:v>
                </c:pt>
                <c:pt idx="7">
                  <c:v>6</c:v>
                </c:pt>
                <c:pt idx="8">
                  <c:v>6</c:v>
                </c:pt>
                <c:pt idx="9">
                  <c:v>8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A9-4AB4-A818-B089CA25F133}"/>
            </c:ext>
          </c:extLst>
        </c:ser>
        <c:ser>
          <c:idx val="7"/>
          <c:order val="7"/>
          <c:tx>
            <c:strRef>
              <c:f>Sol·licituds_RRHH!$A$10</c:f>
              <c:strCache>
                <c:ptCount val="1"/>
                <c:pt idx="0">
                  <c:v>Contacte postdoctoral: Tecniospring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Sol·licituds_RRHH!$B$10:$M$10</c:f>
              <c:numCache>
                <c:formatCode>General</c:formatCode>
                <c:ptCount val="12"/>
                <c:pt idx="7">
                  <c:v>4</c:v>
                </c:pt>
                <c:pt idx="8">
                  <c:v>9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6A9-4AB4-A818-B089CA25F133}"/>
            </c:ext>
          </c:extLst>
        </c:ser>
        <c:ser>
          <c:idx val="8"/>
          <c:order val="8"/>
          <c:tx>
            <c:strRef>
              <c:f>Sol·licituds_RRHH!$A$11</c:f>
              <c:strCache>
                <c:ptCount val="1"/>
                <c:pt idx="0">
                  <c:v>Contracte postdoctoral: I+D joves investigadors</c:v>
                </c:pt>
              </c:strCache>
            </c:strRef>
          </c:tx>
          <c:spPr>
            <a:solidFill>
              <a:srgbClr val="73071C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8.8368071340169142E-3"/>
                  <c:y val="7.9041412306146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E4D-4E49-AC67-E10CC3722AA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4D-4E49-AC67-E10CC3722AA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4D-4E49-AC67-E10CC3722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Sol·licituds_RRHH!$B$11:$M$11</c:f>
              <c:numCache>
                <c:formatCode>General</c:formatCode>
                <c:ptCount val="12"/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A9-4AB4-A818-B089CA25F133}"/>
            </c:ext>
          </c:extLst>
        </c:ser>
        <c:ser>
          <c:idx val="9"/>
          <c:order val="9"/>
          <c:tx>
            <c:strRef>
              <c:f>Sol·licituds_RRHH!$A$12</c:f>
              <c:strCache>
                <c:ptCount val="1"/>
                <c:pt idx="0">
                  <c:v>Contracte postdoctoral: AXA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9"/>
              <c:layout>
                <c:manualLayout>
                  <c:x val="5.8912047560113479E-3"/>
                  <c:y val="-2.415126365164163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4D-4E49-AC67-E10CC3722AA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4D-4E49-AC67-E10CC3722AA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4D-4E49-AC67-E10CC3722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Sol·licituds_RRHH!$B$12:$M$12</c:f>
              <c:numCache>
                <c:formatCode>General</c:formatCode>
                <c:ptCount val="12"/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6A9-4AB4-A818-B089CA25F133}"/>
            </c:ext>
          </c:extLst>
        </c:ser>
        <c:ser>
          <c:idx val="10"/>
          <c:order val="10"/>
          <c:tx>
            <c:strRef>
              <c:f>Sol·licituds_RRHH!$A$13</c:f>
              <c:strCache>
                <c:ptCount val="1"/>
                <c:pt idx="0">
                  <c:v>Contracte Marie Curie (IF)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7.3640059450141866E-3"/>
                  <c:y val="-1.7347234759768071E-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389587689886978E-2"/>
                      <c:h val="3.1577147945192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E4D-4E49-AC67-E10CC3722AAE}"/>
                </c:ext>
              </c:extLst>
            </c:dLbl>
            <c:dLbl>
              <c:idx val="10"/>
              <c:layout>
                <c:manualLayout>
                  <c:x val="5.7984298779639255E-8"/>
                  <c:y val="2.63471374353820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226394823904E-2"/>
                      <c:h val="3.1577147945192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E4D-4E49-AC67-E10CC3722AAE}"/>
                </c:ext>
              </c:extLst>
            </c:dLbl>
            <c:dLbl>
              <c:idx val="11"/>
              <c:layout>
                <c:manualLayout>
                  <c:x val="-5.7984298779665579E-8"/>
                  <c:y val="-1.31725314288156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389587689886978E-2"/>
                      <c:h val="4.47507166628840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E4D-4E49-AC67-E10CC3722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Sol·licituds_RRHH!$B$13:$M$13</c:f>
              <c:numCache>
                <c:formatCode>General</c:formatCode>
                <c:ptCount val="12"/>
                <c:pt idx="9">
                  <c:v>4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A9-4AB4-A818-B089CA25F133}"/>
            </c:ext>
          </c:extLst>
        </c:ser>
        <c:ser>
          <c:idx val="11"/>
          <c:order val="11"/>
          <c:tx>
            <c:strRef>
              <c:f>Sol·licituds_RRHH!$A$14</c:f>
              <c:strCache>
                <c:ptCount val="1"/>
                <c:pt idx="0">
                  <c:v>Altres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2.2092597678031434E-3"/>
                  <c:y val="-2.50296768347254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753593634901163E-2"/>
                      <c:h val="4.47507166628840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E4D-4E49-AC67-E10CC3722AAE}"/>
                </c:ext>
              </c:extLst>
            </c:dLbl>
            <c:dLbl>
              <c:idx val="11"/>
              <c:layout>
                <c:manualLayout>
                  <c:x val="7.3640059450130876E-4"/>
                  <c:y val="-2.50297805636130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916786500884141E-2"/>
                      <c:h val="2.8942434201654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E4D-4E49-AC67-E10CC3722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Sol·licituds_RRHH!$B$2:$M$2</c:f>
              <c:strCache>
                <c:ptCount val="12"/>
                <c:pt idx="0">
                  <c:v>Curs 2006/07</c:v>
                </c:pt>
                <c:pt idx="1">
                  <c:v>Curs 2007/08</c:v>
                </c:pt>
                <c:pt idx="2">
                  <c:v>Curs 2008/09</c:v>
                </c:pt>
                <c:pt idx="3">
                  <c:v>Curs 2009/10</c:v>
                </c:pt>
                <c:pt idx="4">
                  <c:v>Curs 2010/11</c:v>
                </c:pt>
                <c:pt idx="5">
                  <c:v>Curs 2011/12</c:v>
                </c:pt>
                <c:pt idx="6">
                  <c:v>Curs 2012/13</c:v>
                </c:pt>
                <c:pt idx="7">
                  <c:v>Curs 2013/14</c:v>
                </c:pt>
                <c:pt idx="8">
                  <c:v>Curs 2014/15</c:v>
                </c:pt>
                <c:pt idx="9">
                  <c:v> Curs 2015-16</c:v>
                </c:pt>
                <c:pt idx="10">
                  <c:v>Curs 2016-17</c:v>
                </c:pt>
                <c:pt idx="11">
                  <c:v>Curs 2017-18</c:v>
                </c:pt>
              </c:strCache>
            </c:strRef>
          </c:cat>
          <c:val>
            <c:numRef>
              <c:f>Sol·licituds_RRHH!$B$14:$M$14</c:f>
              <c:numCache>
                <c:formatCode>General</c:formatCode>
                <c:ptCount val="12"/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6A9-4AB4-A818-B089CA25F13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8176352"/>
        <c:axId val="668173216"/>
      </c:barChart>
      <c:catAx>
        <c:axId val="66817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3216"/>
        <c:crosses val="autoZero"/>
        <c:auto val="1"/>
        <c:lblAlgn val="ctr"/>
        <c:lblOffset val="100"/>
        <c:noMultiLvlLbl val="0"/>
      </c:catAx>
      <c:valAx>
        <c:axId val="66817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66817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0.85149</cdr:x>
      <cdr:y>0.95085</cdr:y>
    </cdr:from>
    <cdr:to>
      <cdr:x>0.98416</cdr:x>
      <cdr:y>0.98983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8191502" y="5343524"/>
          <a:ext cx="12763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a-E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089D9AC2-333E-443C-8200-554941DC2D82}" type="datetimeFigureOut">
              <a:rPr lang="ca-ES" smtClean="0"/>
              <a:t>2/10/2018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B12A8EC0-1F30-49E2-8094-881BCA8AF62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520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/>
          <a:lstStyle>
            <a:lvl1pPr algn="r">
              <a:defRPr sz="1200"/>
            </a:lvl1pPr>
          </a:lstStyle>
          <a:p>
            <a:fld id="{A4458519-7EEE-46DA-A923-52F6284474FC}" type="datetimeFigureOut">
              <a:rPr lang="ca-ES" smtClean="0"/>
              <a:t>2/10/2018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8" rIns="91413" bIns="45708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3" y="4776789"/>
            <a:ext cx="5438775" cy="3908425"/>
          </a:xfrm>
          <a:prstGeom prst="rect">
            <a:avLst/>
          </a:prstGeom>
        </p:spPr>
        <p:txBody>
          <a:bodyPr vert="horz" lIns="91413" tIns="45708" rIns="91413" bIns="457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2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429752"/>
            <a:ext cx="2946400" cy="496889"/>
          </a:xfrm>
          <a:prstGeom prst="rect">
            <a:avLst/>
          </a:prstGeom>
        </p:spPr>
        <p:txBody>
          <a:bodyPr vert="horz" lIns="91413" tIns="45708" rIns="91413" bIns="45708" rtlCol="0" anchor="b"/>
          <a:lstStyle>
            <a:lvl1pPr algn="r">
              <a:defRPr sz="1200"/>
            </a:lvl1pPr>
          </a:lstStyle>
          <a:p>
            <a:fld id="{D150444B-9A99-4247-B4E6-C2B0A95363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700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444B-9A99-4247-B4E6-C2B0A953634A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753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444B-9A99-4247-B4E6-C2B0A953634A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1587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444B-9A99-4247-B4E6-C2B0A953634A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76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444B-9A99-4247-B4E6-C2B0A953634A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635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444B-9A99-4247-B4E6-C2B0A953634A}" type="slidenum">
              <a:rPr lang="ca-ES" smtClean="0">
                <a:solidFill>
                  <a:prstClr val="black"/>
                </a:solidFill>
              </a:rPr>
              <a:pPr/>
              <a:t>8</a:t>
            </a:fld>
            <a:endParaRPr lang="ca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55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0444B-9A99-4247-B4E6-C2B0A953634A}" type="slidenum">
              <a:rPr lang="ca-ES" smtClean="0"/>
              <a:t>10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9224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50825" y="6097588"/>
            <a:ext cx="8642350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6"/>
          <p:cNvSpPr>
            <a:spLocks noGrp="1"/>
          </p:cNvSpPr>
          <p:nvPr>
            <p:ph type="body" sz="quarter" idx="12"/>
          </p:nvPr>
        </p:nvSpPr>
        <p:spPr>
          <a:xfrm>
            <a:off x="304800" y="2286000"/>
            <a:ext cx="6378575" cy="762000"/>
          </a:xfrm>
        </p:spPr>
        <p:txBody>
          <a:bodyPr lIns="216000" tIns="21600">
            <a:noAutofit/>
          </a:bodyPr>
          <a:lstStyle>
            <a:lvl1pPr marL="0" indent="0">
              <a:spcBef>
                <a:spcPts val="0"/>
              </a:spcBef>
              <a:buNone/>
              <a:defRPr sz="4500" b="1">
                <a:latin typeface="Arial"/>
                <a:cs typeface="Arial"/>
              </a:defRPr>
            </a:lvl1pPr>
            <a:lvl2pPr>
              <a:buNone/>
              <a:defRPr sz="3800"/>
            </a:lvl2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3"/>
          </p:nvPr>
        </p:nvSpPr>
        <p:spPr>
          <a:xfrm>
            <a:off x="250825" y="5143500"/>
            <a:ext cx="4397375" cy="685800"/>
          </a:xfrm>
        </p:spPr>
        <p:txBody>
          <a:bodyPr lIns="216000" tIns="21600">
            <a:noAutofit/>
          </a:bodyPr>
          <a:lstStyle>
            <a:lvl1pPr marL="0" indent="0">
              <a:spcBef>
                <a:spcPts val="0"/>
              </a:spcBef>
              <a:buNone/>
              <a:defRPr sz="2500" b="1"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250824" y="237744"/>
            <a:ext cx="8641715" cy="14400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16" name="Imagen 15" descr="UVIC b-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" y="474133"/>
            <a:ext cx="2443656" cy="104986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4" y="6237311"/>
            <a:ext cx="2490651" cy="55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72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250825" y="6097588"/>
            <a:ext cx="8642350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9000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6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fld id="{D014F8A8-1C82-48B2-A35C-6991D125934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4" y="6297477"/>
            <a:ext cx="2322257" cy="52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339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AD58-D9CF-488A-92AF-B8567074208A}" type="datetimeFigureOut">
              <a:rPr lang="es-ES" smtClean="0"/>
              <a:pPr/>
              <a:t>02/10/2018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522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50824" y="304800"/>
            <a:ext cx="8641715" cy="14478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7" name="Imagen 6" descr="UVIC b-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474133"/>
            <a:ext cx="2438401" cy="1047608"/>
          </a:xfrm>
          <a:prstGeom prst="rect">
            <a:avLst/>
          </a:prstGeom>
        </p:spPr>
      </p:pic>
      <p:sp>
        <p:nvSpPr>
          <p:cNvPr id="8" name="Marcador de texto 1"/>
          <p:cNvSpPr>
            <a:spLocks noGrp="1"/>
          </p:cNvSpPr>
          <p:nvPr>
            <p:ph type="body" sz="quarter" idx="12"/>
          </p:nvPr>
        </p:nvSpPr>
        <p:spPr>
          <a:xfrm>
            <a:off x="107504" y="2276872"/>
            <a:ext cx="8928993" cy="1588644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ca-ES" sz="3200" dirty="0" smtClean="0"/>
              <a:t>Activitat de Recerca i </a:t>
            </a:r>
            <a:br>
              <a:rPr lang="ca-ES" sz="3200" dirty="0" smtClean="0"/>
            </a:br>
            <a:r>
              <a:rPr lang="ca-ES" sz="3200" dirty="0" smtClean="0"/>
              <a:t>Transferència de Coneixement. </a:t>
            </a:r>
            <a:br>
              <a:rPr lang="ca-ES" sz="3200" dirty="0" smtClean="0"/>
            </a:br>
            <a:r>
              <a:rPr lang="ca-ES" sz="3200" dirty="0" smtClean="0"/>
              <a:t>Curs 2017/18</a:t>
            </a:r>
            <a:endParaRPr lang="es-ES" sz="3200" dirty="0" smtClean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179512" y="5250954"/>
            <a:ext cx="8964487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s-ES" sz="2100" dirty="0" err="1" smtClean="0"/>
              <a:t>Vicerectorat</a:t>
            </a:r>
            <a:r>
              <a:rPr lang="es-ES" sz="2100" dirty="0" smtClean="0"/>
              <a:t> de Recerca i </a:t>
            </a:r>
            <a:r>
              <a:rPr lang="es-ES" sz="2100" dirty="0" err="1" smtClean="0"/>
              <a:t>Transferència</a:t>
            </a:r>
            <a:r>
              <a:rPr lang="es-ES" sz="2100" dirty="0" smtClean="0"/>
              <a:t> de Coneixement</a:t>
            </a:r>
          </a:p>
        </p:txBody>
      </p:sp>
      <p:sp>
        <p:nvSpPr>
          <p:cNvPr id="10" name="Marcador de texto 5"/>
          <p:cNvSpPr txBox="1">
            <a:spLocks/>
          </p:cNvSpPr>
          <p:nvPr/>
        </p:nvSpPr>
        <p:spPr>
          <a:xfrm>
            <a:off x="250824" y="4365104"/>
            <a:ext cx="8641714" cy="25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ca-E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Tancament curs 2017- 2018</a:t>
            </a:r>
            <a:endParaRPr lang="es-ES" sz="1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6249897"/>
            <a:ext cx="2438299" cy="561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Transferència 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de Coneixement: 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Convenis 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i recursos 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obtinguts per any natural (2)</a:t>
            </a:r>
            <a:endParaRPr lang="es-ES_tradnl" sz="2400" dirty="0"/>
          </a:p>
        </p:txBody>
      </p:sp>
      <p:sp>
        <p:nvSpPr>
          <p:cNvPr id="21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10</a:t>
            </a:r>
            <a:endParaRPr lang="es-ES_tradnl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665106"/>
              </p:ext>
            </p:extLst>
          </p:nvPr>
        </p:nvGraphicFramePr>
        <p:xfrm>
          <a:off x="107503" y="1362074"/>
          <a:ext cx="8766343" cy="4731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ángulo 1"/>
          <p:cNvSpPr/>
          <p:nvPr/>
        </p:nvSpPr>
        <p:spPr>
          <a:xfrm>
            <a:off x="250824" y="1352962"/>
            <a:ext cx="86400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s-E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</a:t>
            </a:r>
            <a:r>
              <a:rPr lang="es-E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convenis</a:t>
            </a:r>
            <a:r>
              <a:rPr lang="es-E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s-E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facultats</a:t>
            </a:r>
            <a:r>
              <a:rPr lang="es-E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centres i CERT a la </a:t>
            </a:r>
            <a:r>
              <a:rPr lang="es-E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UVic</a:t>
            </a:r>
            <a:r>
              <a:rPr lang="es-E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-UCC</a:t>
            </a:r>
            <a:endParaRPr lang="es-E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Captació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Sol·licituds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presentades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convocatòries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endParaRPr lang="es-ES_tradnl" sz="2400" dirty="0"/>
          </a:p>
        </p:txBody>
      </p:sp>
      <p:sp>
        <p:nvSpPr>
          <p:cNvPr id="11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s-ES_tradn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092280" y="3717032"/>
            <a:ext cx="1728192" cy="15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894258"/>
              </p:ext>
            </p:extLst>
          </p:nvPr>
        </p:nvGraphicFramePr>
        <p:xfrm>
          <a:off x="250823" y="1268760"/>
          <a:ext cx="8623024" cy="4820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94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Captació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Recursos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obtinguts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a través 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convocatòries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altLang="ca-ES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endParaRPr lang="es-ES_tradnl" sz="2400" dirty="0"/>
          </a:p>
        </p:txBody>
      </p:sp>
      <p:sp>
        <p:nvSpPr>
          <p:cNvPr id="10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12</a:t>
            </a:r>
            <a:endParaRPr lang="es-ES_tradnl" dirty="0"/>
          </a:p>
        </p:txBody>
      </p:sp>
      <p:cxnSp>
        <p:nvCxnSpPr>
          <p:cNvPr id="4" name="Conector recto de flecha 3"/>
          <p:cNvCxnSpPr/>
          <p:nvPr/>
        </p:nvCxnSpPr>
        <p:spPr>
          <a:xfrm flipV="1">
            <a:off x="6161222" y="1409690"/>
            <a:ext cx="729397" cy="1456113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213526"/>
              </p:ext>
            </p:extLst>
          </p:nvPr>
        </p:nvGraphicFramePr>
        <p:xfrm>
          <a:off x="376903" y="1340768"/>
          <a:ext cx="8496944" cy="459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9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5" y="237744"/>
            <a:ext cx="8585150" cy="900000"/>
          </a:xfrm>
        </p:spPr>
        <p:txBody>
          <a:bodyPr/>
          <a:lstStyle/>
          <a:p>
            <a:r>
              <a:rPr lang="ca-ES" sz="2400" b="0" i="1" dirty="0" smtClean="0">
                <a:ea typeface="ＭＳ Ｐゴシック" pitchFamily="34" charset="-128"/>
                <a:cs typeface="Arial" pitchFamily="34" charset="0"/>
              </a:rPr>
              <a:t>12.</a:t>
            </a:r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 Divulgació Científica: Activitats congressuals</a:t>
            </a:r>
            <a:endParaRPr lang="es-ES_tradnl" sz="2400" dirty="0"/>
          </a:p>
        </p:txBody>
      </p:sp>
      <p:sp>
        <p:nvSpPr>
          <p:cNvPr id="7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172400" y="6309320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13</a:t>
            </a:r>
            <a:endParaRPr lang="es-ES_tradnl" dirty="0"/>
          </a:p>
        </p:txBody>
      </p:sp>
      <p:sp>
        <p:nvSpPr>
          <p:cNvPr id="2" name="CuadroTexto 1"/>
          <p:cNvSpPr txBox="1"/>
          <p:nvPr/>
        </p:nvSpPr>
        <p:spPr>
          <a:xfrm>
            <a:off x="323528" y="5754742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800" b="1" dirty="0" smtClean="0"/>
              <a:t>** Dins la SC’17 s’han realitzat 17 activitats, però comptem la SC’17 com a 1 activitat organitzada en general, </a:t>
            </a:r>
            <a:br>
              <a:rPr lang="ca-ES" sz="800" b="1" dirty="0" smtClean="0"/>
            </a:br>
            <a:r>
              <a:rPr lang="ca-ES" sz="800" b="1" dirty="0" smtClean="0"/>
              <a:t>      el mateix passa amb </a:t>
            </a:r>
            <a:r>
              <a:rPr lang="ca-ES" sz="800" b="1" dirty="0" err="1" smtClean="0"/>
              <a:t>l’eweek</a:t>
            </a:r>
            <a:r>
              <a:rPr lang="ca-ES" sz="800" b="1" dirty="0" smtClean="0"/>
              <a:t>, només comptem 1 activitat general tot i que hi ha hagut diferents activitats al llarg de la setmana. </a:t>
            </a:r>
            <a:endParaRPr lang="ca-ES" sz="800" b="1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443300"/>
              </p:ext>
            </p:extLst>
          </p:nvPr>
        </p:nvGraphicFramePr>
        <p:xfrm>
          <a:off x="250825" y="1412776"/>
          <a:ext cx="858515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17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i="1" dirty="0" smtClean="0">
                <a:ea typeface="ＭＳ Ｐゴシック" pitchFamily="34" charset="-128"/>
              </a:rPr>
              <a:t>1.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b="0" dirty="0" err="1" smtClean="0">
                <a:ea typeface="ＭＳ Ｐゴシック" pitchFamily="34" charset="-128"/>
              </a:rPr>
              <a:t>Nombre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b="0" dirty="0">
                <a:ea typeface="ＭＳ Ｐゴシック" pitchFamily="34" charset="-128"/>
              </a:rPr>
              <a:t>de </a:t>
            </a:r>
            <a:r>
              <a:rPr lang="en-US" sz="2400" b="0" dirty="0" err="1">
                <a:ea typeface="ＭＳ Ｐゴシック" pitchFamily="34" charset="-128"/>
              </a:rPr>
              <a:t>grups</a:t>
            </a:r>
            <a:r>
              <a:rPr lang="en-US" sz="2400" b="0" dirty="0">
                <a:ea typeface="ＭＳ Ｐゴシック" pitchFamily="34" charset="-128"/>
              </a:rPr>
              <a:t> de </a:t>
            </a:r>
            <a:r>
              <a:rPr lang="en-US" sz="2400" b="0" dirty="0" smtClean="0">
                <a:ea typeface="ＭＳ Ｐゴシック" pitchFamily="34" charset="-128"/>
              </a:rPr>
              <a:t>recerca </a:t>
            </a:r>
            <a:r>
              <a:rPr lang="en-US" sz="2400" b="0" dirty="0" err="1" smtClean="0">
                <a:ea typeface="ＭＳ Ｐゴシック" pitchFamily="34" charset="-128"/>
              </a:rPr>
              <a:t>reconeguts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UVic-UCC</a:t>
            </a:r>
            <a:endParaRPr lang="es-ES_tradnl" sz="2400" dirty="0"/>
          </a:p>
        </p:txBody>
      </p:sp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2</a:t>
            </a:r>
            <a:endParaRPr lang="es-ES_tradnl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69602"/>
            <a:ext cx="7200800" cy="4635662"/>
          </a:xfrm>
          <a:prstGeom prst="rect">
            <a:avLst/>
          </a:prstGeom>
        </p:spPr>
      </p:pic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6801715" y="5693186"/>
            <a:ext cx="2162773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a-ES" sz="1200" b="1" dirty="0" smtClean="0"/>
              <a:t>* </a:t>
            </a:r>
            <a:r>
              <a:rPr lang="es-ES" altLang="ca-ES" sz="800" dirty="0" err="1" smtClean="0"/>
              <a:t>Resolució</a:t>
            </a:r>
            <a:r>
              <a:rPr lang="es-ES" altLang="ca-ES" sz="800" dirty="0" smtClean="0"/>
              <a:t> provisional convocatoria 2017.</a:t>
            </a:r>
            <a:br>
              <a:rPr lang="es-ES" altLang="ca-ES" sz="800" dirty="0" smtClean="0"/>
            </a:br>
            <a:r>
              <a:rPr lang="es-ES" altLang="ca-ES" sz="800" dirty="0" smtClean="0"/>
              <a:t>6 </a:t>
            </a:r>
            <a:r>
              <a:rPr lang="es-ES" altLang="ca-ES" sz="800" dirty="0" err="1" smtClean="0"/>
              <a:t>Grups</a:t>
            </a:r>
            <a:r>
              <a:rPr lang="es-ES" altLang="ca-ES" sz="800" dirty="0" smtClean="0"/>
              <a:t> de recerca </a:t>
            </a:r>
            <a:r>
              <a:rPr lang="es-ES" altLang="ca-ES" sz="800" dirty="0" err="1" smtClean="0"/>
              <a:t>finançats</a:t>
            </a:r>
            <a:r>
              <a:rPr lang="es-ES" altLang="ca-ES" sz="800" dirty="0" smtClean="0"/>
              <a:t>.</a:t>
            </a:r>
            <a:endParaRPr lang="es-ES" altLang="ca-ES" sz="800" dirty="0"/>
          </a:p>
        </p:txBody>
      </p:sp>
    </p:spTree>
    <p:extLst>
      <p:ext uri="{BB962C8B-B14F-4D97-AF65-F5344CB8AC3E}">
        <p14:creationId xmlns:p14="http://schemas.microsoft.com/office/powerpoint/2010/main" val="31565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i="1" dirty="0" smtClean="0">
                <a:ea typeface="ＭＳ Ｐゴシック" pitchFamily="34" charset="-128"/>
              </a:rPr>
              <a:t>2.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b="0" dirty="0" err="1" smtClean="0">
                <a:ea typeface="ＭＳ Ｐゴシック" pitchFamily="34" charset="-128"/>
              </a:rPr>
              <a:t>Nombre</a:t>
            </a:r>
            <a:r>
              <a:rPr lang="en-US" sz="2400" b="0" dirty="0" smtClean="0">
                <a:ea typeface="ＭＳ Ｐゴシック" pitchFamily="34" charset="-128"/>
              </a:rPr>
              <a:t> </a:t>
            </a:r>
            <a:r>
              <a:rPr lang="en-US" sz="2400" b="0" dirty="0">
                <a:ea typeface="ＭＳ Ｐゴシック" pitchFamily="34" charset="-128"/>
              </a:rPr>
              <a:t>de </a:t>
            </a:r>
            <a:r>
              <a:rPr lang="en-US" sz="2400" b="0" dirty="0" err="1">
                <a:ea typeface="ＭＳ Ｐゴシック" pitchFamily="34" charset="-128"/>
              </a:rPr>
              <a:t>publicacions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 smtClean="0">
                <a:ea typeface="ＭＳ Ｐゴシック" pitchFamily="34" charset="-128"/>
              </a:rPr>
              <a:t>indexades</a:t>
            </a:r>
            <a:endParaRPr lang="es-ES_tradnl" sz="2400" dirty="0"/>
          </a:p>
        </p:txBody>
      </p:sp>
      <p:sp>
        <p:nvSpPr>
          <p:cNvPr id="6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3</a:t>
            </a:r>
            <a:endParaRPr lang="es-ES_tradnl" dirty="0"/>
          </a:p>
        </p:txBody>
      </p:sp>
      <p:sp>
        <p:nvSpPr>
          <p:cNvPr id="2" name="CuadroTexto 1"/>
          <p:cNvSpPr txBox="1"/>
          <p:nvPr/>
        </p:nvSpPr>
        <p:spPr>
          <a:xfrm rot="10800000" flipV="1">
            <a:off x="250824" y="5877272"/>
            <a:ext cx="86214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1000" dirty="0" err="1"/>
              <a:t>Arts&amp;Humanites</a:t>
            </a:r>
            <a:r>
              <a:rPr lang="ca-ES" sz="1000" dirty="0"/>
              <a:t> </a:t>
            </a:r>
            <a:r>
              <a:rPr lang="ca-ES" sz="1000" dirty="0" err="1"/>
              <a:t>Citation</a:t>
            </a:r>
            <a:r>
              <a:rPr lang="ca-ES" sz="1000" dirty="0"/>
              <a:t> </a:t>
            </a:r>
            <a:r>
              <a:rPr lang="ca-ES" sz="1000" dirty="0" err="1" smtClean="0"/>
              <a:t>Index</a:t>
            </a:r>
            <a:r>
              <a:rPr lang="ca-ES" sz="1000" dirty="0" smtClean="0"/>
              <a:t>: </a:t>
            </a:r>
            <a:r>
              <a:rPr lang="ca-ES" sz="1000" b="1" dirty="0" smtClean="0"/>
              <a:t>AHCI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340768"/>
            <a:ext cx="6061308" cy="437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b="0" i="1" dirty="0" smtClean="0">
                <a:ea typeface="ＭＳ Ｐゴシック" pitchFamily="34" charset="-128"/>
                <a:cs typeface="Arial" pitchFamily="34" charset="0"/>
              </a:rPr>
              <a:t>3.</a:t>
            </a:r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 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Convocatòries competitives: </a:t>
            </a:r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Recursos captats</a:t>
            </a:r>
            <a:endParaRPr lang="es-ES_tradnl" sz="2400" b="0" dirty="0"/>
          </a:p>
        </p:txBody>
      </p:sp>
      <p:sp>
        <p:nvSpPr>
          <p:cNvPr id="11" name="CuadroTexto 1"/>
          <p:cNvSpPr txBox="1">
            <a:spLocks noChangeArrowheads="1"/>
          </p:cNvSpPr>
          <p:nvPr/>
        </p:nvSpPr>
        <p:spPr bwMode="auto">
          <a:xfrm>
            <a:off x="250824" y="1195275"/>
            <a:ext cx="86230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 la captació de recursos competitius </a:t>
            </a:r>
          </a:p>
        </p:txBody>
      </p:sp>
      <p:sp>
        <p:nvSpPr>
          <p:cNvPr id="10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4</a:t>
            </a:r>
            <a:endParaRPr lang="es-ES_tradnl" dirty="0"/>
          </a:p>
        </p:txBody>
      </p:sp>
      <p:graphicFrame>
        <p:nvGraphicFramePr>
          <p:cNvPr id="1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785951"/>
              </p:ext>
            </p:extLst>
          </p:nvPr>
        </p:nvGraphicFramePr>
        <p:xfrm>
          <a:off x="250824" y="1503250"/>
          <a:ext cx="8623023" cy="422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43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a-ES" altLang="ca-ES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Convocatòries 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competitives: Sol·licituds de finançament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380312" y="5805264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smtClean="0"/>
              <a:t>24/03/2015</a:t>
            </a:r>
            <a:endParaRPr lang="ca-ES" altLang="ca-ES" sz="800" dirty="0"/>
          </a:p>
        </p:txBody>
      </p:sp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250824" y="1196752"/>
            <a:ext cx="86230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sol·licituds de finançament enviades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524328" y="5805264"/>
            <a:ext cx="108012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5</a:t>
            </a:r>
            <a:endParaRPr lang="es-ES_tradnl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346807"/>
              </p:ext>
            </p:extLst>
          </p:nvPr>
        </p:nvGraphicFramePr>
        <p:xfrm>
          <a:off x="395536" y="1504727"/>
          <a:ext cx="8478311" cy="4300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3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Convocatòries competitives: 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ecursos sol·licitats</a:t>
            </a:r>
            <a:endParaRPr lang="es-ES_tradnl" sz="2400" dirty="0"/>
          </a:p>
        </p:txBody>
      </p:sp>
      <p:sp>
        <p:nvSpPr>
          <p:cNvPr id="13" name="CuadroTexto 1"/>
          <p:cNvSpPr txBox="1">
            <a:spLocks noChangeArrowheads="1"/>
          </p:cNvSpPr>
          <p:nvPr/>
        </p:nvSpPr>
        <p:spPr bwMode="auto">
          <a:xfrm>
            <a:off x="250823" y="1178396"/>
            <a:ext cx="862302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recursos sol·licitats</a:t>
            </a:r>
          </a:p>
        </p:txBody>
      </p:sp>
      <p:sp>
        <p:nvSpPr>
          <p:cNvPr id="12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6</a:t>
            </a:r>
            <a:endParaRPr lang="es-ES_tradnl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163279"/>
              </p:ext>
            </p:extLst>
          </p:nvPr>
        </p:nvGraphicFramePr>
        <p:xfrm>
          <a:off x="4427985" y="1453062"/>
          <a:ext cx="4566666" cy="399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106652"/>
              </p:ext>
            </p:extLst>
          </p:nvPr>
        </p:nvGraphicFramePr>
        <p:xfrm>
          <a:off x="478631" y="1453062"/>
          <a:ext cx="3949354" cy="406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983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b="0" i="1" dirty="0" smtClean="0">
                <a:ea typeface="ＭＳ Ｐゴシック" pitchFamily="34" charset="-128"/>
                <a:cs typeface="Arial" pitchFamily="34" charset="0"/>
              </a:rPr>
              <a:t>6.</a:t>
            </a:r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 Projectes europeus</a:t>
            </a:r>
            <a:endParaRPr lang="es-ES_tradnl" sz="2400" dirty="0"/>
          </a:p>
        </p:txBody>
      </p:sp>
      <p:sp>
        <p:nvSpPr>
          <p:cNvPr id="14" name="CuadroTexto 1"/>
          <p:cNvSpPr txBox="1">
            <a:spLocks noChangeArrowheads="1"/>
          </p:cNvSpPr>
          <p:nvPr/>
        </p:nvSpPr>
        <p:spPr bwMode="auto">
          <a:xfrm>
            <a:off x="250824" y="1268760"/>
            <a:ext cx="862302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sol·licituds a </a:t>
            </a:r>
            <a:r>
              <a:rPr lang="ca-ES" altLang="ca-ES" sz="1400" dirty="0" smtClean="0">
                <a:solidFill>
                  <a:srgbClr val="C00000"/>
                </a:solidFill>
              </a:rPr>
              <a:t>projectes </a:t>
            </a:r>
            <a:r>
              <a:rPr lang="ca-ES" altLang="ca-ES" sz="1400" dirty="0">
                <a:solidFill>
                  <a:srgbClr val="C00000"/>
                </a:solidFill>
              </a:rPr>
              <a:t>europeus enviades i guanyades</a:t>
            </a:r>
          </a:p>
        </p:txBody>
      </p:sp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7</a:t>
            </a:r>
            <a:endParaRPr lang="es-ES_tradnl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434898"/>
              </p:ext>
            </p:extLst>
          </p:nvPr>
        </p:nvGraphicFramePr>
        <p:xfrm>
          <a:off x="395535" y="2057400"/>
          <a:ext cx="8478311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04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685" y="188639"/>
            <a:ext cx="8641715" cy="852325"/>
          </a:xfrm>
        </p:spPr>
        <p:txBody>
          <a:bodyPr/>
          <a:lstStyle/>
          <a:p>
            <a:r>
              <a:rPr lang="es-ES" sz="2400" b="0" i="1" dirty="0" smtClean="0"/>
              <a:t>7. </a:t>
            </a:r>
            <a:r>
              <a:rPr lang="es-ES" sz="2400" b="0" dirty="0" err="1" smtClean="0"/>
              <a:t>Escola</a:t>
            </a:r>
            <a:r>
              <a:rPr lang="es-ES" sz="2400" b="0" dirty="0" smtClean="0"/>
              <a:t> de </a:t>
            </a:r>
            <a:r>
              <a:rPr lang="es-ES" sz="2400" b="0" dirty="0" err="1" smtClean="0"/>
              <a:t>Doctorat</a:t>
            </a:r>
            <a:r>
              <a:rPr lang="es-ES" sz="2400" b="0" dirty="0" smtClean="0"/>
              <a:t>: </a:t>
            </a:r>
            <a:r>
              <a:rPr lang="es-ES" sz="2400" b="0" dirty="0" err="1" smtClean="0"/>
              <a:t>Doctorands</a:t>
            </a:r>
            <a:r>
              <a:rPr lang="es-ES" sz="2400" b="0" dirty="0" smtClean="0"/>
              <a:t>, </a:t>
            </a:r>
            <a:br>
              <a:rPr lang="es-ES" sz="2400" b="0" dirty="0" smtClean="0"/>
            </a:br>
            <a:r>
              <a:rPr lang="es-ES" sz="2400" b="0" dirty="0" smtClean="0"/>
              <a:t>    beques </a:t>
            </a:r>
            <a:r>
              <a:rPr lang="es-ES" sz="2400" b="0" dirty="0" err="1" smtClean="0"/>
              <a:t>predoctorals</a:t>
            </a:r>
            <a:r>
              <a:rPr lang="es-ES" sz="2400" b="0" dirty="0" smtClean="0"/>
              <a:t> i tesis </a:t>
            </a:r>
            <a:r>
              <a:rPr lang="es-ES" sz="2400" b="0" dirty="0" err="1" smtClean="0"/>
              <a:t>llegides</a:t>
            </a:r>
            <a:endParaRPr lang="ca-ES" sz="2400" b="0" dirty="0"/>
          </a:p>
        </p:txBody>
      </p:sp>
      <p:sp>
        <p:nvSpPr>
          <p:cNvPr id="13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31382" y="6309320"/>
            <a:ext cx="659018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es-ES_trad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75856" y="522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>
              <a:solidFill>
                <a:prstClr val="black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35761"/>
              </p:ext>
            </p:extLst>
          </p:nvPr>
        </p:nvGraphicFramePr>
        <p:xfrm>
          <a:off x="248685" y="1196751"/>
          <a:ext cx="2451107" cy="27514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3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434">
                <a:tc gridSpan="2">
                  <a:txBody>
                    <a:bodyPr/>
                    <a:lstStyle/>
                    <a:p>
                      <a:pPr algn="ctr"/>
                      <a:r>
                        <a:rPr lang="es-ES" sz="1050" dirty="0" smtClean="0">
                          <a:latin typeface="+mj-lt"/>
                        </a:rPr>
                        <a:t>Matrícula</a:t>
                      </a:r>
                      <a:r>
                        <a:rPr lang="es-ES" sz="1050" baseline="0" dirty="0" smtClean="0">
                          <a:latin typeface="+mj-lt"/>
                        </a:rPr>
                        <a:t> </a:t>
                      </a:r>
                      <a:r>
                        <a:rPr lang="es-ES" sz="1050" baseline="0" dirty="0" err="1" smtClean="0">
                          <a:latin typeface="+mj-lt"/>
                        </a:rPr>
                        <a:t>curs</a:t>
                      </a:r>
                      <a:r>
                        <a:rPr lang="es-ES" sz="1050" baseline="0" dirty="0" smtClean="0">
                          <a:latin typeface="+mj-lt"/>
                        </a:rPr>
                        <a:t> 2017/18</a:t>
                      </a:r>
                      <a:endParaRPr lang="ca-ES" sz="1050" dirty="0">
                        <a:latin typeface="+mj-lt"/>
                      </a:endParaRPr>
                    </a:p>
                  </a:txBody>
                  <a:tcPr>
                    <a:solidFill>
                      <a:srgbClr val="C0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02">
                <a:tc>
                  <a:txBody>
                    <a:bodyPr/>
                    <a:lstStyle/>
                    <a:p>
                      <a:pPr algn="l"/>
                      <a:r>
                        <a:rPr lang="es-ES" sz="900" b="0" dirty="0" smtClean="0">
                          <a:latin typeface="+mj-lt"/>
                        </a:rPr>
                        <a:t>Experimental </a:t>
                      </a:r>
                      <a:r>
                        <a:rPr lang="es-ES" sz="900" b="0" dirty="0" err="1" smtClean="0">
                          <a:latin typeface="+mj-lt"/>
                        </a:rPr>
                        <a:t>Sciences</a:t>
                      </a:r>
                      <a:r>
                        <a:rPr lang="es-ES" sz="900" b="0" baseline="0" dirty="0" smtClean="0">
                          <a:latin typeface="+mj-lt"/>
                        </a:rPr>
                        <a:t> and Tecnología</a:t>
                      </a:r>
                      <a:endParaRPr lang="ca-ES" sz="9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41</a:t>
                      </a:r>
                      <a:endParaRPr lang="ca-ES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46">
                <a:tc>
                  <a:txBody>
                    <a:bodyPr/>
                    <a:lstStyle/>
                    <a:p>
                      <a:pPr algn="l"/>
                      <a:r>
                        <a:rPr lang="ca-ES" sz="900" b="0" dirty="0" smtClean="0">
                          <a:latin typeface="+mj-lt"/>
                        </a:rPr>
                        <a:t>Bioinformàtica</a:t>
                      </a:r>
                      <a:endParaRPr lang="ca-ES" sz="9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ca-ES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724717"/>
                  </a:ext>
                </a:extLst>
              </a:tr>
              <a:tr h="239846">
                <a:tc>
                  <a:txBody>
                    <a:bodyPr/>
                    <a:lstStyle/>
                    <a:p>
                      <a:pPr algn="l"/>
                      <a:r>
                        <a:rPr lang="es-ES" sz="900" b="0" dirty="0" smtClean="0">
                          <a:latin typeface="+mj-lt"/>
                        </a:rPr>
                        <a:t>Cures </a:t>
                      </a:r>
                      <a:r>
                        <a:rPr lang="es-ES" sz="900" b="0" dirty="0" err="1" smtClean="0">
                          <a:latin typeface="+mj-lt"/>
                        </a:rPr>
                        <a:t>Integrals</a:t>
                      </a:r>
                      <a:r>
                        <a:rPr lang="es-ES" sz="900" b="0" dirty="0" smtClean="0">
                          <a:latin typeface="+mj-lt"/>
                        </a:rPr>
                        <a:t> i </a:t>
                      </a:r>
                      <a:r>
                        <a:rPr lang="es-ES" sz="900" b="0" dirty="0" err="1" smtClean="0">
                          <a:latin typeface="+mj-lt"/>
                        </a:rPr>
                        <a:t>Serveis</a:t>
                      </a:r>
                      <a:r>
                        <a:rPr lang="es-ES" sz="900" b="0" baseline="0" dirty="0" smtClean="0">
                          <a:latin typeface="+mj-lt"/>
                        </a:rPr>
                        <a:t> en </a:t>
                      </a:r>
                      <a:r>
                        <a:rPr lang="es-ES" sz="900" b="0" baseline="0" dirty="0" err="1" smtClean="0">
                          <a:latin typeface="+mj-lt"/>
                        </a:rPr>
                        <a:t>Salut</a:t>
                      </a:r>
                      <a:endParaRPr lang="ca-ES" sz="9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55</a:t>
                      </a:r>
                      <a:endParaRPr lang="ca-ES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02">
                <a:tc>
                  <a:txBody>
                    <a:bodyPr/>
                    <a:lstStyle/>
                    <a:p>
                      <a:pPr algn="l"/>
                      <a:r>
                        <a:rPr lang="es-ES" sz="900" b="0" dirty="0" err="1" smtClean="0">
                          <a:latin typeface="+mj-lt"/>
                        </a:rPr>
                        <a:t>Innovació</a:t>
                      </a:r>
                      <a:r>
                        <a:rPr lang="es-ES" sz="900" b="0" dirty="0" smtClean="0">
                          <a:latin typeface="+mj-lt"/>
                        </a:rPr>
                        <a:t> i </a:t>
                      </a:r>
                      <a:r>
                        <a:rPr lang="es-ES" sz="900" b="0" dirty="0" err="1" smtClean="0">
                          <a:latin typeface="+mj-lt"/>
                        </a:rPr>
                        <a:t>Intervenció</a:t>
                      </a:r>
                      <a:r>
                        <a:rPr lang="es-ES" sz="900" b="0" baseline="0" dirty="0" smtClean="0">
                          <a:latin typeface="+mj-lt"/>
                        </a:rPr>
                        <a:t> </a:t>
                      </a:r>
                      <a:r>
                        <a:rPr lang="es-ES" sz="900" b="0" baseline="0" dirty="0" err="1" smtClean="0">
                          <a:latin typeface="+mj-lt"/>
                        </a:rPr>
                        <a:t>Educatives</a:t>
                      </a:r>
                      <a:endParaRPr lang="ca-ES" sz="9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42</a:t>
                      </a:r>
                      <a:endParaRPr lang="ca-ES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02">
                <a:tc>
                  <a:txBody>
                    <a:bodyPr/>
                    <a:lstStyle/>
                    <a:p>
                      <a:pPr algn="l"/>
                      <a:r>
                        <a:rPr lang="es-ES" sz="900" b="0" dirty="0" err="1" smtClean="0">
                          <a:latin typeface="+mj-lt"/>
                        </a:rPr>
                        <a:t>Traducció</a:t>
                      </a:r>
                      <a:r>
                        <a:rPr lang="es-ES" sz="900" b="0" dirty="0" smtClean="0">
                          <a:latin typeface="+mj-lt"/>
                        </a:rPr>
                        <a:t>, </a:t>
                      </a:r>
                      <a:r>
                        <a:rPr lang="es-ES" sz="900" b="0" dirty="0" err="1" smtClean="0">
                          <a:latin typeface="+mj-lt"/>
                        </a:rPr>
                        <a:t>Gènere</a:t>
                      </a:r>
                      <a:r>
                        <a:rPr lang="es-ES" sz="900" b="0" dirty="0" smtClean="0">
                          <a:latin typeface="+mj-lt"/>
                        </a:rPr>
                        <a:t> i </a:t>
                      </a:r>
                      <a:r>
                        <a:rPr lang="es-ES" sz="900" b="0" dirty="0" err="1" smtClean="0">
                          <a:latin typeface="+mj-lt"/>
                        </a:rPr>
                        <a:t>Estudis</a:t>
                      </a:r>
                      <a:r>
                        <a:rPr lang="es-ES" sz="900" b="0" dirty="0" smtClean="0">
                          <a:latin typeface="+mj-lt"/>
                        </a:rPr>
                        <a:t> </a:t>
                      </a:r>
                      <a:r>
                        <a:rPr lang="es-ES" sz="900" b="0" dirty="0" err="1" smtClean="0">
                          <a:latin typeface="+mj-lt"/>
                        </a:rPr>
                        <a:t>Culturals</a:t>
                      </a:r>
                      <a:endParaRPr lang="ca-ES" sz="9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  <a:endParaRPr lang="ca-ES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02">
                <a:tc>
                  <a:txBody>
                    <a:bodyPr/>
                    <a:lstStyle/>
                    <a:p>
                      <a:pPr algn="l"/>
                      <a:r>
                        <a:rPr lang="es-ES" sz="900" b="0" dirty="0" err="1" smtClean="0">
                          <a:latin typeface="+mj-lt"/>
                        </a:rPr>
                        <a:t>Estudis</a:t>
                      </a:r>
                      <a:r>
                        <a:rPr lang="es-ES" sz="900" b="0" dirty="0" smtClean="0">
                          <a:latin typeface="+mj-lt"/>
                        </a:rPr>
                        <a:t> de </a:t>
                      </a:r>
                      <a:r>
                        <a:rPr lang="es-ES" sz="900" b="0" dirty="0" err="1" smtClean="0">
                          <a:latin typeface="+mj-lt"/>
                        </a:rPr>
                        <a:t>Gènere</a:t>
                      </a:r>
                      <a:r>
                        <a:rPr lang="es-ES" sz="900" b="0" dirty="0" smtClean="0">
                          <a:latin typeface="+mj-lt"/>
                        </a:rPr>
                        <a:t>:</a:t>
                      </a:r>
                      <a:r>
                        <a:rPr lang="es-ES" sz="900" b="0" baseline="0" dirty="0" smtClean="0">
                          <a:latin typeface="+mj-lt"/>
                        </a:rPr>
                        <a:t> Cultura, </a:t>
                      </a:r>
                      <a:r>
                        <a:rPr lang="es-ES" sz="900" b="0" baseline="0" dirty="0" err="1" smtClean="0">
                          <a:latin typeface="+mj-lt"/>
                        </a:rPr>
                        <a:t>Societats</a:t>
                      </a:r>
                      <a:r>
                        <a:rPr lang="es-ES" sz="900" b="0" baseline="0" dirty="0" smtClean="0">
                          <a:latin typeface="+mj-lt"/>
                        </a:rPr>
                        <a:t> i </a:t>
                      </a:r>
                      <a:r>
                        <a:rPr lang="es-ES" sz="900" b="0" baseline="0" dirty="0" err="1" smtClean="0">
                          <a:latin typeface="+mj-lt"/>
                        </a:rPr>
                        <a:t>Polítiques</a:t>
                      </a:r>
                      <a:endParaRPr lang="ca-ES" sz="9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ca-ES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921">
                <a:tc>
                  <a:txBody>
                    <a:bodyPr/>
                    <a:lstStyle/>
                    <a:p>
                      <a:pPr algn="l"/>
                      <a:r>
                        <a:rPr lang="es-ES" sz="900" b="0" dirty="0" err="1" smtClean="0">
                          <a:latin typeface="+mj-lt"/>
                        </a:rPr>
                        <a:t>Dret</a:t>
                      </a:r>
                      <a:r>
                        <a:rPr lang="es-ES" sz="900" b="0" dirty="0" smtClean="0">
                          <a:latin typeface="+mj-lt"/>
                        </a:rPr>
                        <a:t>, </a:t>
                      </a:r>
                      <a:r>
                        <a:rPr lang="es-ES" sz="900" b="0" dirty="0" err="1" smtClean="0">
                          <a:latin typeface="+mj-lt"/>
                        </a:rPr>
                        <a:t>Economia</a:t>
                      </a:r>
                      <a:r>
                        <a:rPr lang="es-ES" sz="900" b="0" baseline="0" dirty="0" smtClean="0">
                          <a:latin typeface="+mj-lt"/>
                        </a:rPr>
                        <a:t> i Empresa</a:t>
                      </a:r>
                      <a:endParaRPr lang="ca-ES" sz="9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</a:t>
                      </a:r>
                      <a:endParaRPr lang="ca-ES" sz="9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54389"/>
                  </a:ext>
                </a:extLst>
              </a:tr>
              <a:tr h="261650">
                <a:tc>
                  <a:txBody>
                    <a:bodyPr/>
                    <a:lstStyle/>
                    <a:p>
                      <a:pPr algn="l"/>
                      <a:r>
                        <a:rPr lang="es-ES" sz="900" b="1" dirty="0" smtClean="0">
                          <a:latin typeface="+mj-lt"/>
                        </a:rPr>
                        <a:t>TOTAL</a:t>
                      </a:r>
                      <a:endParaRPr lang="ca-ES" sz="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190</a:t>
                      </a:r>
                      <a:endParaRPr lang="ca-ES" sz="9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31026007"/>
              </p:ext>
            </p:extLst>
          </p:nvPr>
        </p:nvGraphicFramePr>
        <p:xfrm>
          <a:off x="248640" y="4050250"/>
          <a:ext cx="2462093" cy="18270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021">
                  <a:extLst>
                    <a:ext uri="{9D8B030D-6E8A-4147-A177-3AD203B41FA5}">
                      <a16:colId xmlns:a16="http://schemas.microsoft.com/office/drawing/2014/main" val="3525506488"/>
                    </a:ext>
                  </a:extLst>
                </a:gridCol>
              </a:tblGrid>
              <a:tr h="365827">
                <a:tc gridSpan="2">
                  <a:txBody>
                    <a:bodyPr/>
                    <a:lstStyle/>
                    <a:p>
                      <a:pPr algn="ctr"/>
                      <a:r>
                        <a:rPr lang="es-ES" sz="900" dirty="0" err="1" smtClean="0">
                          <a:latin typeface="+mn-lt"/>
                        </a:rPr>
                        <a:t>Nou</a:t>
                      </a:r>
                      <a:r>
                        <a:rPr lang="es-ES" sz="900" baseline="0" dirty="0" smtClean="0">
                          <a:latin typeface="+mn-lt"/>
                        </a:rPr>
                        <a:t> </a:t>
                      </a:r>
                      <a:r>
                        <a:rPr lang="es-ES" sz="900" baseline="0" dirty="0" err="1" smtClean="0">
                          <a:latin typeface="+mn-lt"/>
                        </a:rPr>
                        <a:t>accés</a:t>
                      </a:r>
                      <a:endParaRPr lang="ca-ES" sz="900" dirty="0">
                        <a:latin typeface="+mn-lt"/>
                      </a:endParaRPr>
                    </a:p>
                  </a:txBody>
                  <a:tcPr>
                    <a:solidFill>
                      <a:srgbClr val="C0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 err="1" smtClean="0">
                          <a:latin typeface="+mn-lt"/>
                        </a:rPr>
                        <a:t>Lectures</a:t>
                      </a:r>
                      <a:r>
                        <a:rPr lang="es-ES" sz="900" dirty="0" smtClean="0">
                          <a:latin typeface="+mn-lt"/>
                        </a:rPr>
                        <a:t> de tesis</a:t>
                      </a:r>
                      <a:endParaRPr lang="ca-ES" sz="900" dirty="0">
                        <a:latin typeface="+mn-lt"/>
                      </a:endParaRPr>
                    </a:p>
                  </a:txBody>
                  <a:tcPr>
                    <a:solidFill>
                      <a:srgbClr val="C00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dirty="0" err="1" smtClean="0">
                          <a:latin typeface="+mn-lt"/>
                        </a:rPr>
                        <a:t>Cotuteles</a:t>
                      </a:r>
                      <a:endParaRPr lang="ca-ES" sz="900" dirty="0">
                        <a:latin typeface="+mn-lt"/>
                      </a:endParaRPr>
                    </a:p>
                  </a:txBody>
                  <a:tcPr>
                    <a:solidFill>
                      <a:srgbClr val="C000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84">
                <a:tc>
                  <a:txBody>
                    <a:bodyPr/>
                    <a:lstStyle/>
                    <a:p>
                      <a:pPr algn="ctr"/>
                      <a:r>
                        <a:rPr lang="es-ES" sz="750" b="1" baseline="0" dirty="0" smtClean="0">
                          <a:latin typeface="+mn-lt"/>
                        </a:rPr>
                        <a:t>Oferta places: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baseline="0" dirty="0" smtClean="0">
                          <a:latin typeface="+mn-lt"/>
                        </a:rPr>
                        <a:t>59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s-E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E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kumimoji="0" lang="es-E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tesis </a:t>
                      </a:r>
                      <a:r>
                        <a:rPr kumimoji="0" lang="es-E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llegides</a:t>
                      </a:r>
                      <a:endParaRPr kumimoji="0" lang="es-E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900" dirty="0"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a-ES" sz="900" b="1" dirty="0" smtClean="0">
                          <a:latin typeface="+mn-lt"/>
                        </a:rPr>
                        <a:t>4 </a:t>
                      </a:r>
                      <a:r>
                        <a:rPr lang="ca-ES" sz="900" dirty="0" err="1" smtClean="0">
                          <a:latin typeface="+mn-lt"/>
                        </a:rPr>
                        <a:t>cotuteles</a:t>
                      </a:r>
                      <a:endParaRPr lang="ca-ES" sz="9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11">
                <a:tc>
                  <a:txBody>
                    <a:bodyPr/>
                    <a:lstStyle/>
                    <a:p>
                      <a:pPr algn="ctr"/>
                      <a:r>
                        <a:rPr lang="es-ES" sz="750" b="1" baseline="0" dirty="0" smtClean="0">
                          <a:latin typeface="+mn-lt"/>
                        </a:rPr>
                        <a:t/>
                      </a:r>
                      <a:br>
                        <a:rPr lang="es-ES" sz="750" b="1" baseline="0" dirty="0" smtClean="0">
                          <a:latin typeface="+mn-lt"/>
                        </a:rPr>
                      </a:br>
                      <a:r>
                        <a:rPr lang="es-ES" sz="750" b="1" baseline="0" dirty="0" smtClean="0">
                          <a:latin typeface="+mn-lt"/>
                        </a:rPr>
                        <a:t>Núm</a:t>
                      </a:r>
                      <a:r>
                        <a:rPr lang="es-ES" sz="750" b="1" baseline="0" dirty="0" smtClean="0">
                          <a:latin typeface="+mn-lt"/>
                        </a:rPr>
                        <a:t>. </a:t>
                      </a:r>
                      <a:r>
                        <a:rPr lang="es-ES" sz="750" b="1" baseline="0" dirty="0" err="1" smtClean="0">
                          <a:latin typeface="+mn-lt"/>
                        </a:rPr>
                        <a:t>Doctorands</a:t>
                      </a:r>
                      <a:r>
                        <a:rPr lang="es-ES" sz="750" b="1" baseline="0" dirty="0" smtClean="0">
                          <a:latin typeface="+mn-lt"/>
                        </a:rPr>
                        <a:t> </a:t>
                      </a:r>
                      <a:r>
                        <a:rPr lang="es-ES" sz="750" b="1" baseline="0" dirty="0" smtClean="0">
                          <a:latin typeface="+mn-lt"/>
                        </a:rPr>
                        <a:t>de </a:t>
                      </a:r>
                      <a:r>
                        <a:rPr lang="es-ES" sz="750" b="1" baseline="0" dirty="0" err="1" smtClean="0">
                          <a:latin typeface="+mn-lt"/>
                        </a:rPr>
                        <a:t>nou</a:t>
                      </a:r>
                      <a:r>
                        <a:rPr lang="es-ES" sz="750" b="1" baseline="0" dirty="0" smtClean="0">
                          <a:latin typeface="+mn-lt"/>
                        </a:rPr>
                        <a:t> </a:t>
                      </a:r>
                      <a:r>
                        <a:rPr lang="es-ES" sz="750" b="1" baseline="0" dirty="0" err="1" smtClean="0">
                          <a:latin typeface="+mn-lt"/>
                        </a:rPr>
                        <a:t>accés</a:t>
                      </a:r>
                      <a:r>
                        <a:rPr lang="es-ES" sz="750" b="1" baseline="0" dirty="0" smtClean="0">
                          <a:latin typeface="+mn-lt"/>
                        </a:rPr>
                        <a:t>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baseline="0" dirty="0" smtClean="0">
                          <a:latin typeface="+mn-lt"/>
                        </a:rPr>
                        <a:t>72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CuadroTexto 1"/>
          <p:cNvSpPr txBox="1">
            <a:spLocks noChangeArrowheads="1"/>
          </p:cNvSpPr>
          <p:nvPr/>
        </p:nvSpPr>
        <p:spPr bwMode="auto">
          <a:xfrm>
            <a:off x="2771800" y="1124744"/>
            <a:ext cx="61185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 smtClean="0">
                <a:solidFill>
                  <a:srgbClr val="C00000"/>
                </a:solidFill>
              </a:rPr>
              <a:t>Dades últims 10 anys</a:t>
            </a:r>
            <a:endParaRPr lang="ca-ES" altLang="ca-ES" sz="1400" dirty="0">
              <a:solidFill>
                <a:srgbClr val="C00000"/>
              </a:solidFill>
            </a:endParaRPr>
          </a:p>
        </p:txBody>
      </p:sp>
      <p:graphicFrame>
        <p:nvGraphicFramePr>
          <p:cNvPr id="15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96563"/>
              </p:ext>
            </p:extLst>
          </p:nvPr>
        </p:nvGraphicFramePr>
        <p:xfrm>
          <a:off x="2771800" y="1822494"/>
          <a:ext cx="6118600" cy="410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96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2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Transferència de Coneixement: </a:t>
            </a:r>
            <a:b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Convenis 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i recursos 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obtinguts per any natural (</a:t>
            </a:r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a-ES" altLang="ca-E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_tradnl" sz="2400" i="1" dirty="0"/>
          </a:p>
        </p:txBody>
      </p:sp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210272" y="6304235"/>
            <a:ext cx="663575" cy="365125"/>
          </a:xfrm>
        </p:spPr>
        <p:txBody>
          <a:bodyPr lIns="0" tIns="0" rIns="0" bIns="0" anchor="t"/>
          <a:lstStyle>
            <a:lvl1pPr algn="r">
              <a:defRPr sz="2000"/>
            </a:lvl1pPr>
          </a:lstStyle>
          <a:p>
            <a:pPr>
              <a:defRPr/>
            </a:pPr>
            <a:r>
              <a:rPr lang="es-ES_tradnl" dirty="0" smtClean="0"/>
              <a:t>9</a:t>
            </a:r>
            <a:endParaRPr lang="es-ES_tradnl" dirty="0"/>
          </a:p>
        </p:txBody>
      </p:sp>
      <p:sp>
        <p:nvSpPr>
          <p:cNvPr id="13" name="CuadroTexto 1"/>
          <p:cNvSpPr txBox="1">
            <a:spLocks noChangeArrowheads="1"/>
          </p:cNvSpPr>
          <p:nvPr/>
        </p:nvSpPr>
        <p:spPr bwMode="auto">
          <a:xfrm>
            <a:off x="250824" y="1268760"/>
            <a:ext cx="86230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</a:t>
            </a:r>
            <a:r>
              <a:rPr lang="ca-ES" altLang="ca-ES" sz="1400" dirty="0" smtClean="0">
                <a:solidFill>
                  <a:srgbClr val="C00000"/>
                </a:solidFill>
              </a:rPr>
              <a:t>de la Transferència de </a:t>
            </a:r>
            <a:r>
              <a:rPr lang="ca-ES" altLang="ca-ES" sz="1400" dirty="0" err="1" smtClean="0">
                <a:solidFill>
                  <a:srgbClr val="C00000"/>
                </a:solidFill>
              </a:rPr>
              <a:t>Coneixament</a:t>
            </a:r>
            <a:r>
              <a:rPr lang="ca-ES" altLang="ca-ES" sz="1400" dirty="0" smtClean="0">
                <a:solidFill>
                  <a:srgbClr val="C00000"/>
                </a:solidFill>
              </a:rPr>
              <a:t> a la </a:t>
            </a:r>
            <a:r>
              <a:rPr lang="ca-ES" altLang="ca-ES" sz="1400" dirty="0" err="1" smtClean="0">
                <a:solidFill>
                  <a:srgbClr val="C00000"/>
                </a:solidFill>
              </a:rPr>
              <a:t>Uvic</a:t>
            </a:r>
            <a:r>
              <a:rPr lang="ca-ES" altLang="ca-ES" sz="1400" dirty="0" smtClean="0">
                <a:solidFill>
                  <a:srgbClr val="C00000"/>
                </a:solidFill>
              </a:rPr>
              <a:t>-UCC</a:t>
            </a:r>
            <a:endParaRPr lang="ca-ES" altLang="ca-ES" sz="1400" dirty="0">
              <a:solidFill>
                <a:srgbClr val="C00000"/>
              </a:solidFill>
            </a:endParaRPr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618485"/>
              </p:ext>
            </p:extLst>
          </p:nvPr>
        </p:nvGraphicFramePr>
        <p:xfrm>
          <a:off x="271341" y="1484784"/>
          <a:ext cx="8602504" cy="459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6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22154</TotalTime>
  <Words>377</Words>
  <Application>Microsoft Office PowerPoint</Application>
  <PresentationFormat>Presentación en pantalla (4:3)</PresentationFormat>
  <Paragraphs>166</Paragraphs>
  <Slides>13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Calibri Light</vt:lpstr>
      <vt:lpstr>Tema de Office</vt:lpstr>
      <vt:lpstr> </vt:lpstr>
      <vt:lpstr>1. Nombre de grups de recerca reconeguts UVic-UCC</vt:lpstr>
      <vt:lpstr>2. Nombre de publicacions indexades</vt:lpstr>
      <vt:lpstr>3. Convocatòries competitives: Recursos captats</vt:lpstr>
      <vt:lpstr>4. Convocatòries competitives: Sol·licituds de finançament</vt:lpstr>
      <vt:lpstr>5. Convocatòries competitives: Recursos sol·licitats</vt:lpstr>
      <vt:lpstr>6. Projectes europeus</vt:lpstr>
      <vt:lpstr>7. Escola de Doctorat: Doctorands,      beques predoctorals i tesis llegides</vt:lpstr>
      <vt:lpstr>8. Transferència de Coneixement:      Convenis i recursos obtinguts per any natural (1)</vt:lpstr>
      <vt:lpstr>9. Transferència de Coneixement:      Convenis i recursos obtinguts per any natural (2)</vt:lpstr>
      <vt:lpstr>10. Captació de Talent: Sol·licituds        presentades a convocatòries de finançament</vt:lpstr>
      <vt:lpstr>11. Captació de Talent: Recursos obtinguts        a través de convocatòries de finançament</vt:lpstr>
      <vt:lpstr>12. Divulgació Científica: Activitats congressuals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67386</dc:creator>
  <cp:lastModifiedBy>Jordi Puigoriol Masramon</cp:lastModifiedBy>
  <cp:revision>860</cp:revision>
  <cp:lastPrinted>2018-09-13T12:11:24Z</cp:lastPrinted>
  <dcterms:created xsi:type="dcterms:W3CDTF">2014-03-27T11:26:20Z</dcterms:created>
  <dcterms:modified xsi:type="dcterms:W3CDTF">2018-10-02T16:06:52Z</dcterms:modified>
</cp:coreProperties>
</file>