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340" r:id="rId2"/>
    <p:sldId id="283" r:id="rId3"/>
    <p:sldId id="311" r:id="rId4"/>
    <p:sldId id="285" r:id="rId5"/>
    <p:sldId id="286" r:id="rId6"/>
    <p:sldId id="287" r:id="rId7"/>
    <p:sldId id="343" r:id="rId8"/>
    <p:sldId id="346" r:id="rId9"/>
    <p:sldId id="345" r:id="rId10"/>
    <p:sldId id="344" r:id="rId11"/>
    <p:sldId id="329" r:id="rId12"/>
    <p:sldId id="330" r:id="rId13"/>
    <p:sldId id="331" r:id="rId14"/>
    <p:sldId id="322" r:id="rId15"/>
    <p:sldId id="323" r:id="rId16"/>
    <p:sldId id="324" r:id="rId17"/>
    <p:sldId id="341" r:id="rId1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21"/>
    <a:srgbClr val="CD0920"/>
    <a:srgbClr val="73071C"/>
    <a:srgbClr val="B91D1D"/>
    <a:srgbClr val="C25F1D"/>
    <a:srgbClr val="C60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92991" autoAdjust="0"/>
  </p:normalViewPr>
  <p:slideViewPr>
    <p:cSldViewPr>
      <p:cViewPr varScale="1">
        <p:scale>
          <a:sx n="106" d="100"/>
          <a:sy n="106" d="100"/>
        </p:scale>
        <p:origin x="11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atdevic.sharepoint.com/teams/otri/transferencia/ProjectesTC/Documents%20compartits/Registre%20TC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itxers2.uvic.local\U\OTRI\101_OFICINA_DOCTORAT\si_DADES\GRAFIC_PP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itxers2.uvic.local\U\OTRI\101_OFICINA_DOCTORAT\si_DADES\Dades_recerca_juny_2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atdevic.sharepoint.com/teams/otri/transferencia/ProjectesTC/Documents%20compartits/Registre%20TC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atdevic.sharepoint.com/teams/otri/transferencia/ProjectesTC/Documents%20compartits/Registre%20TC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7289763526489E-2"/>
          <c:y val="1.9886243528862008E-2"/>
          <c:w val="0.93884450690231624"/>
          <c:h val="0.837860678633159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'Publicacions '!$E$3</c:f>
              <c:strCache>
                <c:ptCount val="1"/>
                <c:pt idx="0">
                  <c:v>ISI</c:v>
                </c:pt>
              </c:strCache>
            </c:strRef>
          </c:tx>
          <c:spPr>
            <a:solidFill>
              <a:srgbClr val="C60D2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'Publicacions '!$D$12:$D$18</c:f>
              <c:strCache>
                <c:ptCount val="7"/>
                <c:pt idx="0">
                  <c:v>Curs 2013-14</c:v>
                </c:pt>
                <c:pt idx="1">
                  <c:v>Curs 2014-15</c:v>
                </c:pt>
                <c:pt idx="2">
                  <c:v>Curs 2015-16</c:v>
                </c:pt>
                <c:pt idx="3">
                  <c:v>Curs 2016-17</c:v>
                </c:pt>
                <c:pt idx="4">
                  <c:v>Curs 2017-18</c:v>
                </c:pt>
                <c:pt idx="5">
                  <c:v>Curs 2018-19</c:v>
                </c:pt>
                <c:pt idx="6">
                  <c:v>Curs 2019-20</c:v>
                </c:pt>
              </c:strCache>
            </c:strRef>
          </c:cat>
          <c:val>
            <c:numRef>
              <c:f>'Publicacions '!$E$12:$E$18</c:f>
              <c:numCache>
                <c:formatCode>General</c:formatCode>
                <c:ptCount val="7"/>
                <c:pt idx="0">
                  <c:v>51</c:v>
                </c:pt>
                <c:pt idx="1">
                  <c:v>81</c:v>
                </c:pt>
                <c:pt idx="2">
                  <c:v>108</c:v>
                </c:pt>
                <c:pt idx="3">
                  <c:v>134</c:v>
                </c:pt>
                <c:pt idx="4">
                  <c:v>153</c:v>
                </c:pt>
                <c:pt idx="5">
                  <c:v>192</c:v>
                </c:pt>
                <c:pt idx="6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6-4868-BF5D-CBD24C3E6C57}"/>
            </c:ext>
          </c:extLst>
        </c:ser>
        <c:ser>
          <c:idx val="1"/>
          <c:order val="1"/>
          <c:tx>
            <c:strRef>
              <c:f>'Publicacions '!$F$3</c:f>
              <c:strCache>
                <c:ptCount val="1"/>
                <c:pt idx="0">
                  <c:v>CARHUS</c:v>
                </c:pt>
              </c:strCache>
            </c:strRef>
          </c:tx>
          <c:spPr>
            <a:solidFill>
              <a:srgbClr val="D983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'Publicacions '!$D$12:$D$18</c:f>
              <c:strCache>
                <c:ptCount val="7"/>
                <c:pt idx="0">
                  <c:v>Curs 2013-14</c:v>
                </c:pt>
                <c:pt idx="1">
                  <c:v>Curs 2014-15</c:v>
                </c:pt>
                <c:pt idx="2">
                  <c:v>Curs 2015-16</c:v>
                </c:pt>
                <c:pt idx="3">
                  <c:v>Curs 2016-17</c:v>
                </c:pt>
                <c:pt idx="4">
                  <c:v>Curs 2017-18</c:v>
                </c:pt>
                <c:pt idx="5">
                  <c:v>Curs 2018-19</c:v>
                </c:pt>
                <c:pt idx="6">
                  <c:v>Curs 2019-20</c:v>
                </c:pt>
              </c:strCache>
            </c:strRef>
          </c:cat>
          <c:val>
            <c:numRef>
              <c:f>'Publicacions '!$F$12:$F$18</c:f>
              <c:numCache>
                <c:formatCode>General</c:formatCode>
                <c:ptCount val="7"/>
                <c:pt idx="0">
                  <c:v>43</c:v>
                </c:pt>
                <c:pt idx="1">
                  <c:v>27</c:v>
                </c:pt>
                <c:pt idx="2">
                  <c:v>29</c:v>
                </c:pt>
                <c:pt idx="3">
                  <c:v>22</c:v>
                </c:pt>
                <c:pt idx="4">
                  <c:v>29</c:v>
                </c:pt>
                <c:pt idx="5">
                  <c:v>19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36-4868-BF5D-CBD24C3E6C57}"/>
            </c:ext>
          </c:extLst>
        </c:ser>
        <c:ser>
          <c:idx val="2"/>
          <c:order val="2"/>
          <c:tx>
            <c:strRef>
              <c:f>'Publicacions '!$G$3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'Publicacions '!$D$12:$D$18</c:f>
              <c:strCache>
                <c:ptCount val="7"/>
                <c:pt idx="0">
                  <c:v>Curs 2013-14</c:v>
                </c:pt>
                <c:pt idx="1">
                  <c:v>Curs 2014-15</c:v>
                </c:pt>
                <c:pt idx="2">
                  <c:v>Curs 2015-16</c:v>
                </c:pt>
                <c:pt idx="3">
                  <c:v>Curs 2016-17</c:v>
                </c:pt>
                <c:pt idx="4">
                  <c:v>Curs 2017-18</c:v>
                </c:pt>
                <c:pt idx="5">
                  <c:v>Curs 2018-19</c:v>
                </c:pt>
                <c:pt idx="6">
                  <c:v>Curs 2019-20</c:v>
                </c:pt>
              </c:strCache>
            </c:strRef>
          </c:cat>
          <c:val>
            <c:numRef>
              <c:f>'Publicacions '!$G$12:$G$18</c:f>
              <c:numCache>
                <c:formatCode>General</c:formatCode>
                <c:ptCount val="7"/>
                <c:pt idx="0">
                  <c:v>26</c:v>
                </c:pt>
                <c:pt idx="1">
                  <c:v>54</c:v>
                </c:pt>
                <c:pt idx="2">
                  <c:v>61</c:v>
                </c:pt>
                <c:pt idx="3">
                  <c:v>61</c:v>
                </c:pt>
                <c:pt idx="4">
                  <c:v>70</c:v>
                </c:pt>
                <c:pt idx="5">
                  <c:v>68</c:v>
                </c:pt>
                <c:pt idx="6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36-4868-BF5D-CBD24C3E6C57}"/>
            </c:ext>
          </c:extLst>
        </c:ser>
        <c:ser>
          <c:idx val="3"/>
          <c:order val="3"/>
          <c:tx>
            <c:strRef>
              <c:f>'Publicacions '!$H$3</c:f>
              <c:strCache>
                <c:ptCount val="1"/>
                <c:pt idx="0">
                  <c:v>Emerging Source Citation Index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'Publicacions '!$D$12:$D$18</c:f>
              <c:strCache>
                <c:ptCount val="7"/>
                <c:pt idx="0">
                  <c:v>Curs 2013-14</c:v>
                </c:pt>
                <c:pt idx="1">
                  <c:v>Curs 2014-15</c:v>
                </c:pt>
                <c:pt idx="2">
                  <c:v>Curs 2015-16</c:v>
                </c:pt>
                <c:pt idx="3">
                  <c:v>Curs 2016-17</c:v>
                </c:pt>
                <c:pt idx="4">
                  <c:v>Curs 2017-18</c:v>
                </c:pt>
                <c:pt idx="5">
                  <c:v>Curs 2018-19</c:v>
                </c:pt>
                <c:pt idx="6">
                  <c:v>Curs 2019-20</c:v>
                </c:pt>
              </c:strCache>
            </c:strRef>
          </c:cat>
          <c:val>
            <c:numRef>
              <c:f>'Publicacions '!$H$12:$H$18</c:f>
              <c:numCache>
                <c:formatCode>General</c:formatCode>
                <c:ptCount val="7"/>
                <c:pt idx="0">
                  <c:v>1</c:v>
                </c:pt>
                <c:pt idx="2">
                  <c:v>2</c:v>
                </c:pt>
                <c:pt idx="3">
                  <c:v>19</c:v>
                </c:pt>
                <c:pt idx="4">
                  <c:v>21</c:v>
                </c:pt>
                <c:pt idx="5">
                  <c:v>25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36-4868-BF5D-CBD24C3E6C57}"/>
            </c:ext>
          </c:extLst>
        </c:ser>
        <c:ser>
          <c:idx val="4"/>
          <c:order val="4"/>
          <c:tx>
            <c:strRef>
              <c:f>'Publicacions '!$I$3</c:f>
              <c:strCache>
                <c:ptCount val="1"/>
                <c:pt idx="0">
                  <c:v>AHCI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'Publicacions '!$D$12:$D$18</c:f>
              <c:strCache>
                <c:ptCount val="7"/>
                <c:pt idx="0">
                  <c:v>Curs 2013-14</c:v>
                </c:pt>
                <c:pt idx="1">
                  <c:v>Curs 2014-15</c:v>
                </c:pt>
                <c:pt idx="2">
                  <c:v>Curs 2015-16</c:v>
                </c:pt>
                <c:pt idx="3">
                  <c:v>Curs 2016-17</c:v>
                </c:pt>
                <c:pt idx="4">
                  <c:v>Curs 2017-18</c:v>
                </c:pt>
                <c:pt idx="5">
                  <c:v>Curs 2018-19</c:v>
                </c:pt>
                <c:pt idx="6">
                  <c:v>Curs 2019-20</c:v>
                </c:pt>
              </c:strCache>
            </c:strRef>
          </c:cat>
          <c:val>
            <c:numRef>
              <c:f>'Publicacions '!$I$12:$I$18</c:f>
              <c:numCache>
                <c:formatCode>General</c:formatCode>
                <c:ptCount val="7"/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36-4868-BF5D-CBD24C3E6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8179096"/>
        <c:axId val="668178704"/>
      </c:barChart>
      <c:catAx>
        <c:axId val="66817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68178704"/>
        <c:crosses val="autoZero"/>
        <c:auto val="1"/>
        <c:lblAlgn val="ctr"/>
        <c:lblOffset val="100"/>
        <c:noMultiLvlLbl val="0"/>
      </c:catAx>
      <c:valAx>
        <c:axId val="66817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68179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[Registre TC.xlsx]INDICADORS!Taula dinàmica2</c:name>
    <c:fmtId val="9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INDICADORS!$B$40:$B$41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INDICADORS!$A$42:$A$54</c:f>
              <c:strCache>
                <c:ptCount val="12"/>
                <c:pt idx="0">
                  <c:v>CEEAF</c:v>
                </c:pt>
                <c:pt idx="1">
                  <c:v>CEIG</c:v>
                </c:pt>
                <c:pt idx="2">
                  <c:v>CERM</c:v>
                </c:pt>
                <c:pt idx="3">
                  <c:v>CESS</c:v>
                </c:pt>
                <c:pt idx="4">
                  <c:v>CIFE</c:v>
                </c:pt>
                <c:pt idx="5">
                  <c:v>CTBETA</c:v>
                </c:pt>
                <c:pt idx="6">
                  <c:v>E. DOCTORAT</c:v>
                </c:pt>
                <c:pt idx="7">
                  <c:v>EPS</c:v>
                </c:pt>
                <c:pt idx="8">
                  <c:v>FCSB</c:v>
                </c:pt>
                <c:pt idx="9">
                  <c:v>FEC</c:v>
                </c:pt>
                <c:pt idx="10">
                  <c:v>FETCH</c:v>
                </c:pt>
                <c:pt idx="11">
                  <c:v>OTRI</c:v>
                </c:pt>
              </c:strCache>
            </c:strRef>
          </c:cat>
          <c:val>
            <c:numRef>
              <c:f>INDICADORS!$B$42:$B$54</c:f>
              <c:numCache>
                <c:formatCode>_("€"* #,##0.00_);_("€"* \(#,##0.00\);_("€"* "-"??_);_(@_)</c:formatCode>
                <c:ptCount val="12"/>
                <c:pt idx="0">
                  <c:v>19056.690000000002</c:v>
                </c:pt>
                <c:pt idx="1">
                  <c:v>64644.12</c:v>
                </c:pt>
                <c:pt idx="2">
                  <c:v>17750</c:v>
                </c:pt>
                <c:pt idx="3">
                  <c:v>153096.93</c:v>
                </c:pt>
                <c:pt idx="4">
                  <c:v>33765.39</c:v>
                </c:pt>
                <c:pt idx="5">
                  <c:v>79777.290000000008</c:v>
                </c:pt>
                <c:pt idx="6">
                  <c:v>40023.42</c:v>
                </c:pt>
                <c:pt idx="7">
                  <c:v>54000</c:v>
                </c:pt>
                <c:pt idx="8">
                  <c:v>1272</c:v>
                </c:pt>
                <c:pt idx="9">
                  <c:v>22985.13</c:v>
                </c:pt>
                <c:pt idx="10">
                  <c:v>53280.86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D-40AD-BF08-D17D2F87730F}"/>
            </c:ext>
          </c:extLst>
        </c:ser>
        <c:ser>
          <c:idx val="1"/>
          <c:order val="1"/>
          <c:tx>
            <c:strRef>
              <c:f>INDICADORS!$C$40:$C$41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INDICADORS!$A$42:$A$54</c:f>
              <c:strCache>
                <c:ptCount val="12"/>
                <c:pt idx="0">
                  <c:v>CEEAF</c:v>
                </c:pt>
                <c:pt idx="1">
                  <c:v>CEIG</c:v>
                </c:pt>
                <c:pt idx="2">
                  <c:v>CERM</c:v>
                </c:pt>
                <c:pt idx="3">
                  <c:v>CESS</c:v>
                </c:pt>
                <c:pt idx="4">
                  <c:v>CIFE</c:v>
                </c:pt>
                <c:pt idx="5">
                  <c:v>CTBETA</c:v>
                </c:pt>
                <c:pt idx="6">
                  <c:v>E. DOCTORAT</c:v>
                </c:pt>
                <c:pt idx="7">
                  <c:v>EPS</c:v>
                </c:pt>
                <c:pt idx="8">
                  <c:v>FCSB</c:v>
                </c:pt>
                <c:pt idx="9">
                  <c:v>FEC</c:v>
                </c:pt>
                <c:pt idx="10">
                  <c:v>FETCH</c:v>
                </c:pt>
                <c:pt idx="11">
                  <c:v>OTRI</c:v>
                </c:pt>
              </c:strCache>
            </c:strRef>
          </c:cat>
          <c:val>
            <c:numRef>
              <c:f>INDICADORS!$C$42:$C$54</c:f>
              <c:numCache>
                <c:formatCode>_("€"* #,##0.00_);_("€"* \(#,##0.00\);_("€"* "-"??_);_(@_)</c:formatCode>
                <c:ptCount val="12"/>
                <c:pt idx="0">
                  <c:v>6976.34</c:v>
                </c:pt>
                <c:pt idx="1">
                  <c:v>87635.68</c:v>
                </c:pt>
                <c:pt idx="2">
                  <c:v>222914.19000000003</c:v>
                </c:pt>
                <c:pt idx="3">
                  <c:v>123479</c:v>
                </c:pt>
                <c:pt idx="4">
                  <c:v>13955.24</c:v>
                </c:pt>
                <c:pt idx="5">
                  <c:v>215959.09</c:v>
                </c:pt>
                <c:pt idx="6">
                  <c:v>40000</c:v>
                </c:pt>
                <c:pt idx="7">
                  <c:v>85986.83</c:v>
                </c:pt>
                <c:pt idx="8">
                  <c:v>16200</c:v>
                </c:pt>
                <c:pt idx="9">
                  <c:v>15472.75</c:v>
                </c:pt>
                <c:pt idx="10">
                  <c:v>252330.53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8D-40AD-BF08-D17D2F87730F}"/>
            </c:ext>
          </c:extLst>
        </c:ser>
        <c:ser>
          <c:idx val="2"/>
          <c:order val="2"/>
          <c:tx>
            <c:strRef>
              <c:f>INDICADORS!$D$40:$D$41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INDICADORS!$A$42:$A$54</c:f>
              <c:strCache>
                <c:ptCount val="12"/>
                <c:pt idx="0">
                  <c:v>CEEAF</c:v>
                </c:pt>
                <c:pt idx="1">
                  <c:v>CEIG</c:v>
                </c:pt>
                <c:pt idx="2">
                  <c:v>CERM</c:v>
                </c:pt>
                <c:pt idx="3">
                  <c:v>CESS</c:v>
                </c:pt>
                <c:pt idx="4">
                  <c:v>CIFE</c:v>
                </c:pt>
                <c:pt idx="5">
                  <c:v>CTBETA</c:v>
                </c:pt>
                <c:pt idx="6">
                  <c:v>E. DOCTORAT</c:v>
                </c:pt>
                <c:pt idx="7">
                  <c:v>EPS</c:v>
                </c:pt>
                <c:pt idx="8">
                  <c:v>FCSB</c:v>
                </c:pt>
                <c:pt idx="9">
                  <c:v>FEC</c:v>
                </c:pt>
                <c:pt idx="10">
                  <c:v>FETCH</c:v>
                </c:pt>
                <c:pt idx="11">
                  <c:v>OTRI</c:v>
                </c:pt>
              </c:strCache>
            </c:strRef>
          </c:cat>
          <c:val>
            <c:numRef>
              <c:f>INDICADORS!$D$42:$D$54</c:f>
              <c:numCache>
                <c:formatCode>_("€"* #,##0.00_);_("€"* \(#,##0.00\);_("€"* "-"??_);_(@_)</c:formatCode>
                <c:ptCount val="12"/>
                <c:pt idx="0">
                  <c:v>14216.17</c:v>
                </c:pt>
                <c:pt idx="1">
                  <c:v>44264.26</c:v>
                </c:pt>
                <c:pt idx="2">
                  <c:v>56207.65</c:v>
                </c:pt>
                <c:pt idx="3">
                  <c:v>154131.91000000003</c:v>
                </c:pt>
                <c:pt idx="5">
                  <c:v>94704.09</c:v>
                </c:pt>
                <c:pt idx="7">
                  <c:v>51614.259999999995</c:v>
                </c:pt>
                <c:pt idx="8">
                  <c:v>4123.9699999999993</c:v>
                </c:pt>
                <c:pt idx="9">
                  <c:v>41068.31</c:v>
                </c:pt>
                <c:pt idx="10">
                  <c:v>168472.01512396696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8D-40AD-BF08-D17D2F87730F}"/>
            </c:ext>
          </c:extLst>
        </c:ser>
        <c:ser>
          <c:idx val="3"/>
          <c:order val="3"/>
          <c:tx>
            <c:strRef>
              <c:f>INDICADORS!$E$40:$E$41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INDICADORS!$A$42:$A$54</c:f>
              <c:strCache>
                <c:ptCount val="12"/>
                <c:pt idx="0">
                  <c:v>CEEAF</c:v>
                </c:pt>
                <c:pt idx="1">
                  <c:v>CEIG</c:v>
                </c:pt>
                <c:pt idx="2">
                  <c:v>CERM</c:v>
                </c:pt>
                <c:pt idx="3">
                  <c:v>CESS</c:v>
                </c:pt>
                <c:pt idx="4">
                  <c:v>CIFE</c:v>
                </c:pt>
                <c:pt idx="5">
                  <c:v>CTBETA</c:v>
                </c:pt>
                <c:pt idx="6">
                  <c:v>E. DOCTORAT</c:v>
                </c:pt>
                <c:pt idx="7">
                  <c:v>EPS</c:v>
                </c:pt>
                <c:pt idx="8">
                  <c:v>FCSB</c:v>
                </c:pt>
                <c:pt idx="9">
                  <c:v>FEC</c:v>
                </c:pt>
                <c:pt idx="10">
                  <c:v>FETCH</c:v>
                </c:pt>
                <c:pt idx="11">
                  <c:v>OTRI</c:v>
                </c:pt>
              </c:strCache>
            </c:strRef>
          </c:cat>
          <c:val>
            <c:numRef>
              <c:f>INDICADORS!$E$42:$E$54</c:f>
              <c:numCache>
                <c:formatCode>_("€"* #,##0.00_);_("€"* \(#,##0.00\);_("€"* "-"??_);_(@_)</c:formatCode>
                <c:ptCount val="12"/>
                <c:pt idx="0">
                  <c:v>22346.639999999999</c:v>
                </c:pt>
                <c:pt idx="1">
                  <c:v>29119.15</c:v>
                </c:pt>
                <c:pt idx="2">
                  <c:v>48123.927768595044</c:v>
                </c:pt>
                <c:pt idx="3">
                  <c:v>455609.94</c:v>
                </c:pt>
                <c:pt idx="5">
                  <c:v>230068.46666999999</c:v>
                </c:pt>
                <c:pt idx="7">
                  <c:v>103874.08</c:v>
                </c:pt>
                <c:pt idx="9">
                  <c:v>10462.67</c:v>
                </c:pt>
                <c:pt idx="10">
                  <c:v>177504.62</c:v>
                </c:pt>
                <c:pt idx="11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8D-40AD-BF08-D17D2F87730F}"/>
            </c:ext>
          </c:extLst>
        </c:ser>
        <c:ser>
          <c:idx val="4"/>
          <c:order val="4"/>
          <c:tx>
            <c:strRef>
              <c:f>INDICADORS!$F$40:$F$41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INDICADORS!$A$42:$A$54</c:f>
              <c:strCache>
                <c:ptCount val="12"/>
                <c:pt idx="0">
                  <c:v>CEEAF</c:v>
                </c:pt>
                <c:pt idx="1">
                  <c:v>CEIG</c:v>
                </c:pt>
                <c:pt idx="2">
                  <c:v>CERM</c:v>
                </c:pt>
                <c:pt idx="3">
                  <c:v>CESS</c:v>
                </c:pt>
                <c:pt idx="4">
                  <c:v>CIFE</c:v>
                </c:pt>
                <c:pt idx="5">
                  <c:v>CTBETA</c:v>
                </c:pt>
                <c:pt idx="6">
                  <c:v>E. DOCTORAT</c:v>
                </c:pt>
                <c:pt idx="7">
                  <c:v>EPS</c:v>
                </c:pt>
                <c:pt idx="8">
                  <c:v>FCSB</c:v>
                </c:pt>
                <c:pt idx="9">
                  <c:v>FEC</c:v>
                </c:pt>
                <c:pt idx="10">
                  <c:v>FETCH</c:v>
                </c:pt>
                <c:pt idx="11">
                  <c:v>OTRI</c:v>
                </c:pt>
              </c:strCache>
            </c:strRef>
          </c:cat>
          <c:val>
            <c:numRef>
              <c:f>INDICADORS!$F$42:$F$54</c:f>
              <c:numCache>
                <c:formatCode>_("€"* #,##0.00_);_("€"* \(#,##0.00\);_("€"* "-"??_);_(@_)</c:formatCode>
                <c:ptCount val="12"/>
                <c:pt idx="0">
                  <c:v>25047.7</c:v>
                </c:pt>
                <c:pt idx="1">
                  <c:v>35974.107107438016</c:v>
                </c:pt>
                <c:pt idx="2">
                  <c:v>133419.80000000002</c:v>
                </c:pt>
                <c:pt idx="3">
                  <c:v>369769.28537190077</c:v>
                </c:pt>
                <c:pt idx="5">
                  <c:v>178800.26</c:v>
                </c:pt>
                <c:pt idx="7">
                  <c:v>51135.58561983471</c:v>
                </c:pt>
                <c:pt idx="8">
                  <c:v>14769.18</c:v>
                </c:pt>
                <c:pt idx="10">
                  <c:v>100527.41</c:v>
                </c:pt>
                <c:pt idx="11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8D-40AD-BF08-D17D2F877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388448"/>
        <c:axId val="575388776"/>
      </c:barChart>
      <c:catAx>
        <c:axId val="5753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75388776"/>
        <c:crosses val="autoZero"/>
        <c:auto val="1"/>
        <c:lblAlgn val="ctr"/>
        <c:lblOffset val="100"/>
        <c:noMultiLvlLbl val="0"/>
      </c:catAx>
      <c:valAx>
        <c:axId val="57538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753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040587448967225E-2"/>
          <c:y val="6.3218691165855254E-2"/>
          <c:w val="0.9678444746130872"/>
          <c:h val="0.64288412598675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Sol·licituds_RRHH!$A$3</c:f>
              <c:strCache>
                <c:ptCount val="1"/>
                <c:pt idx="0">
                  <c:v>Contractes predoctorals: FI, FPU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Sol·licituds_RRHH!$B$2:$O$2</c:f>
              <c:strCache>
                <c:ptCount val="14"/>
                <c:pt idx="0">
                  <c:v>Curs 2006/07</c:v>
                </c:pt>
                <c:pt idx="1">
                  <c:v>Curs 2007/08</c:v>
                </c:pt>
                <c:pt idx="2">
                  <c:v>Curs 2008/09</c:v>
                </c:pt>
                <c:pt idx="3">
                  <c:v>Curs 2009/10</c:v>
                </c:pt>
                <c:pt idx="4">
                  <c:v>Curs 2010/11</c:v>
                </c:pt>
                <c:pt idx="5">
                  <c:v>Curs 2011/12</c:v>
                </c:pt>
                <c:pt idx="6">
                  <c:v>Curs 2012/13</c:v>
                </c:pt>
                <c:pt idx="7">
                  <c:v>Curs 2013/14</c:v>
                </c:pt>
                <c:pt idx="8">
                  <c:v>Curs 2014/15</c:v>
                </c:pt>
                <c:pt idx="9">
                  <c:v> Curs 2015-16</c:v>
                </c:pt>
                <c:pt idx="10">
                  <c:v>Curs 2016-17</c:v>
                </c:pt>
                <c:pt idx="11">
                  <c:v>Curs 2017-18</c:v>
                </c:pt>
                <c:pt idx="12">
                  <c:v>Curs 2018-19</c:v>
                </c:pt>
                <c:pt idx="13">
                  <c:v>Curs 2019-20</c:v>
                </c:pt>
              </c:strCache>
            </c:strRef>
          </c:cat>
          <c:val>
            <c:numRef>
              <c:f>Sol·licituds_RRHH!$B$3:$O$3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11</c:v>
                </c:pt>
                <c:pt idx="4">
                  <c:v>8</c:v>
                </c:pt>
                <c:pt idx="5">
                  <c:v>13</c:v>
                </c:pt>
                <c:pt idx="6">
                  <c:v>4</c:v>
                </c:pt>
                <c:pt idx="7">
                  <c:v>10</c:v>
                </c:pt>
                <c:pt idx="8">
                  <c:v>19</c:v>
                </c:pt>
                <c:pt idx="9">
                  <c:v>14</c:v>
                </c:pt>
                <c:pt idx="10">
                  <c:v>11</c:v>
                </c:pt>
                <c:pt idx="11">
                  <c:v>15</c:v>
                </c:pt>
                <c:pt idx="12">
                  <c:v>9</c:v>
                </c:pt>
                <c:pt idx="1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6-498B-914A-E9D303196602}"/>
            </c:ext>
          </c:extLst>
        </c:ser>
        <c:ser>
          <c:idx val="1"/>
          <c:order val="1"/>
          <c:tx>
            <c:strRef>
              <c:f>Sol·licituds_RRHH!$A$4</c:f>
              <c:strCache>
                <c:ptCount val="1"/>
                <c:pt idx="0">
                  <c:v>Contracte predoctoral: 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Sol·licituds_RRHH!$B$2:$O$2</c:f>
              <c:strCache>
                <c:ptCount val="14"/>
                <c:pt idx="0">
                  <c:v>Curs 2006/07</c:v>
                </c:pt>
                <c:pt idx="1">
                  <c:v>Curs 2007/08</c:v>
                </c:pt>
                <c:pt idx="2">
                  <c:v>Curs 2008/09</c:v>
                </c:pt>
                <c:pt idx="3">
                  <c:v>Curs 2009/10</c:v>
                </c:pt>
                <c:pt idx="4">
                  <c:v>Curs 2010/11</c:v>
                </c:pt>
                <c:pt idx="5">
                  <c:v>Curs 2011/12</c:v>
                </c:pt>
                <c:pt idx="6">
                  <c:v>Curs 2012/13</c:v>
                </c:pt>
                <c:pt idx="7">
                  <c:v>Curs 2013/14</c:v>
                </c:pt>
                <c:pt idx="8">
                  <c:v>Curs 2014/15</c:v>
                </c:pt>
                <c:pt idx="9">
                  <c:v> Curs 2015-16</c:v>
                </c:pt>
                <c:pt idx="10">
                  <c:v>Curs 2016-17</c:v>
                </c:pt>
                <c:pt idx="11">
                  <c:v>Curs 2017-18</c:v>
                </c:pt>
                <c:pt idx="12">
                  <c:v>Curs 2018-19</c:v>
                </c:pt>
                <c:pt idx="13">
                  <c:v>Curs 2019-20</c:v>
                </c:pt>
              </c:strCache>
            </c:strRef>
          </c:cat>
          <c:val>
            <c:numRef>
              <c:f>Sol·licituds_RRHH!$B$4:$O$4</c:f>
              <c:numCache>
                <c:formatCode>General</c:formatCode>
                <c:ptCount val="14"/>
                <c:pt idx="7">
                  <c:v>4</c:v>
                </c:pt>
                <c:pt idx="8">
                  <c:v>2</c:v>
                </c:pt>
                <c:pt idx="9">
                  <c:v>6</c:v>
                </c:pt>
                <c:pt idx="10">
                  <c:v>2</c:v>
                </c:pt>
                <c:pt idx="11">
                  <c:v>6</c:v>
                </c:pt>
                <c:pt idx="12">
                  <c:v>5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6-498B-914A-E9D303196602}"/>
            </c:ext>
          </c:extLst>
        </c:ser>
        <c:ser>
          <c:idx val="2"/>
          <c:order val="2"/>
          <c:tx>
            <c:strRef>
              <c:f>Sol·licituds_RRHH!$A$5</c:f>
              <c:strCache>
                <c:ptCount val="1"/>
                <c:pt idx="0">
                  <c:v>Contracte postdoctoral: Beatriu de Pinós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Sol·licituds_RRHH!$B$2:$O$2</c:f>
              <c:strCache>
                <c:ptCount val="14"/>
                <c:pt idx="0">
                  <c:v>Curs 2006/07</c:v>
                </c:pt>
                <c:pt idx="1">
                  <c:v>Curs 2007/08</c:v>
                </c:pt>
                <c:pt idx="2">
                  <c:v>Curs 2008/09</c:v>
                </c:pt>
                <c:pt idx="3">
                  <c:v>Curs 2009/10</c:v>
                </c:pt>
                <c:pt idx="4">
                  <c:v>Curs 2010/11</c:v>
                </c:pt>
                <c:pt idx="5">
                  <c:v>Curs 2011/12</c:v>
                </c:pt>
                <c:pt idx="6">
                  <c:v>Curs 2012/13</c:v>
                </c:pt>
                <c:pt idx="7">
                  <c:v>Curs 2013/14</c:v>
                </c:pt>
                <c:pt idx="8">
                  <c:v>Curs 2014/15</c:v>
                </c:pt>
                <c:pt idx="9">
                  <c:v> Curs 2015-16</c:v>
                </c:pt>
                <c:pt idx="10">
                  <c:v>Curs 2016-17</c:v>
                </c:pt>
                <c:pt idx="11">
                  <c:v>Curs 2017-18</c:v>
                </c:pt>
                <c:pt idx="12">
                  <c:v>Curs 2018-19</c:v>
                </c:pt>
                <c:pt idx="13">
                  <c:v>Curs 2019-20</c:v>
                </c:pt>
              </c:strCache>
            </c:strRef>
          </c:cat>
          <c:val>
            <c:numRef>
              <c:f>Sol·licituds_RRHH!$B$5:$O$5</c:f>
              <c:numCache>
                <c:formatCode>General</c:formatCode>
                <c:ptCount val="14"/>
                <c:pt idx="7">
                  <c:v>1</c:v>
                </c:pt>
                <c:pt idx="8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56-498B-914A-E9D303196602}"/>
            </c:ext>
          </c:extLst>
        </c:ser>
        <c:ser>
          <c:idx val="3"/>
          <c:order val="3"/>
          <c:tx>
            <c:strRef>
              <c:f>Sol·licituds_RRHH!$A$6</c:f>
              <c:strCache>
                <c:ptCount val="1"/>
                <c:pt idx="0">
                  <c:v>Contracte postdoctoral: ICREA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Sol·licituds_RRHH!$B$2:$O$2</c:f>
              <c:strCache>
                <c:ptCount val="14"/>
                <c:pt idx="0">
                  <c:v>Curs 2006/07</c:v>
                </c:pt>
                <c:pt idx="1">
                  <c:v>Curs 2007/08</c:v>
                </c:pt>
                <c:pt idx="2">
                  <c:v>Curs 2008/09</c:v>
                </c:pt>
                <c:pt idx="3">
                  <c:v>Curs 2009/10</c:v>
                </c:pt>
                <c:pt idx="4">
                  <c:v>Curs 2010/11</c:v>
                </c:pt>
                <c:pt idx="5">
                  <c:v>Curs 2011/12</c:v>
                </c:pt>
                <c:pt idx="6">
                  <c:v>Curs 2012/13</c:v>
                </c:pt>
                <c:pt idx="7">
                  <c:v>Curs 2013/14</c:v>
                </c:pt>
                <c:pt idx="8">
                  <c:v>Curs 2014/15</c:v>
                </c:pt>
                <c:pt idx="9">
                  <c:v> Curs 2015-16</c:v>
                </c:pt>
                <c:pt idx="10">
                  <c:v>Curs 2016-17</c:v>
                </c:pt>
                <c:pt idx="11">
                  <c:v>Curs 2017-18</c:v>
                </c:pt>
                <c:pt idx="12">
                  <c:v>Curs 2018-19</c:v>
                </c:pt>
                <c:pt idx="13">
                  <c:v>Curs 2019-20</c:v>
                </c:pt>
              </c:strCache>
            </c:strRef>
          </c:cat>
          <c:val>
            <c:numRef>
              <c:f>Sol·licituds_RRHH!$B$6:$O$6</c:f>
              <c:numCache>
                <c:formatCode>General</c:formatCode>
                <c:ptCount val="14"/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56-498B-914A-E9D303196602}"/>
            </c:ext>
          </c:extLst>
        </c:ser>
        <c:ser>
          <c:idx val="4"/>
          <c:order val="4"/>
          <c:tx>
            <c:strRef>
              <c:f>Sol·licituds_RRHH!$A$7</c:f>
              <c:strCache>
                <c:ptCount val="1"/>
                <c:pt idx="0">
                  <c:v>Contracte postdoctoral:Ramón y Cajal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Sol·licituds_RRHH!$B$2:$O$2</c:f>
              <c:strCache>
                <c:ptCount val="14"/>
                <c:pt idx="0">
                  <c:v>Curs 2006/07</c:v>
                </c:pt>
                <c:pt idx="1">
                  <c:v>Curs 2007/08</c:v>
                </c:pt>
                <c:pt idx="2">
                  <c:v>Curs 2008/09</c:v>
                </c:pt>
                <c:pt idx="3">
                  <c:v>Curs 2009/10</c:v>
                </c:pt>
                <c:pt idx="4">
                  <c:v>Curs 2010/11</c:v>
                </c:pt>
                <c:pt idx="5">
                  <c:v>Curs 2011/12</c:v>
                </c:pt>
                <c:pt idx="6">
                  <c:v>Curs 2012/13</c:v>
                </c:pt>
                <c:pt idx="7">
                  <c:v>Curs 2013/14</c:v>
                </c:pt>
                <c:pt idx="8">
                  <c:v>Curs 2014/15</c:v>
                </c:pt>
                <c:pt idx="9">
                  <c:v> Curs 2015-16</c:v>
                </c:pt>
                <c:pt idx="10">
                  <c:v>Curs 2016-17</c:v>
                </c:pt>
                <c:pt idx="11">
                  <c:v>Curs 2017-18</c:v>
                </c:pt>
                <c:pt idx="12">
                  <c:v>Curs 2018-19</c:v>
                </c:pt>
                <c:pt idx="13">
                  <c:v>Curs 2019-20</c:v>
                </c:pt>
              </c:strCache>
            </c:strRef>
          </c:cat>
          <c:val>
            <c:numRef>
              <c:f>Sol·licituds_RRHH!$B$7:$O$7</c:f>
              <c:numCache>
                <c:formatCode>General</c:formatCode>
                <c:ptCount val="14"/>
                <c:pt idx="0">
                  <c:v>1</c:v>
                </c:pt>
                <c:pt idx="4">
                  <c:v>1</c:v>
                </c:pt>
                <c:pt idx="6">
                  <c:v>5</c:v>
                </c:pt>
                <c:pt idx="7">
                  <c:v>9</c:v>
                </c:pt>
                <c:pt idx="8">
                  <c:v>13</c:v>
                </c:pt>
                <c:pt idx="9">
                  <c:v>17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56-498B-914A-E9D303196602}"/>
            </c:ext>
          </c:extLst>
        </c:ser>
        <c:ser>
          <c:idx val="5"/>
          <c:order val="5"/>
          <c:tx>
            <c:strRef>
              <c:f>Sol·licituds_RRHH!$A$8</c:f>
              <c:strCache>
                <c:ptCount val="1"/>
                <c:pt idx="0">
                  <c:v>Contracte Personal Tècnic Suport (PTA)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Sol·licituds_RRHH!$B$2:$O$2</c:f>
              <c:strCache>
                <c:ptCount val="14"/>
                <c:pt idx="0">
                  <c:v>Curs 2006/07</c:v>
                </c:pt>
                <c:pt idx="1">
                  <c:v>Curs 2007/08</c:v>
                </c:pt>
                <c:pt idx="2">
                  <c:v>Curs 2008/09</c:v>
                </c:pt>
                <c:pt idx="3">
                  <c:v>Curs 2009/10</c:v>
                </c:pt>
                <c:pt idx="4">
                  <c:v>Curs 2010/11</c:v>
                </c:pt>
                <c:pt idx="5">
                  <c:v>Curs 2011/12</c:v>
                </c:pt>
                <c:pt idx="6">
                  <c:v>Curs 2012/13</c:v>
                </c:pt>
                <c:pt idx="7">
                  <c:v>Curs 2013/14</c:v>
                </c:pt>
                <c:pt idx="8">
                  <c:v>Curs 2014/15</c:v>
                </c:pt>
                <c:pt idx="9">
                  <c:v> Curs 2015-16</c:v>
                </c:pt>
                <c:pt idx="10">
                  <c:v>Curs 2016-17</c:v>
                </c:pt>
                <c:pt idx="11">
                  <c:v>Curs 2017-18</c:v>
                </c:pt>
                <c:pt idx="12">
                  <c:v>Curs 2018-19</c:v>
                </c:pt>
                <c:pt idx="13">
                  <c:v>Curs 2019-20</c:v>
                </c:pt>
              </c:strCache>
            </c:strRef>
          </c:cat>
          <c:val>
            <c:numRef>
              <c:f>Sol·licituds_RRHH!$B$8:$O$8</c:f>
              <c:numCache>
                <c:formatCode>General</c:formatCode>
                <c:ptCount val="14"/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56-498B-914A-E9D303196602}"/>
            </c:ext>
          </c:extLst>
        </c:ser>
        <c:ser>
          <c:idx val="6"/>
          <c:order val="6"/>
          <c:tx>
            <c:strRef>
              <c:f>Sol·licituds_RRHH!$A$9</c:f>
              <c:strCache>
                <c:ptCount val="1"/>
                <c:pt idx="0">
                  <c:v>Contracte postdoctoral: Juan de la Cierva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Sol·licituds_RRHH!$B$2:$O$2</c:f>
              <c:strCache>
                <c:ptCount val="14"/>
                <c:pt idx="0">
                  <c:v>Curs 2006/07</c:v>
                </c:pt>
                <c:pt idx="1">
                  <c:v>Curs 2007/08</c:v>
                </c:pt>
                <c:pt idx="2">
                  <c:v>Curs 2008/09</c:v>
                </c:pt>
                <c:pt idx="3">
                  <c:v>Curs 2009/10</c:v>
                </c:pt>
                <c:pt idx="4">
                  <c:v>Curs 2010/11</c:v>
                </c:pt>
                <c:pt idx="5">
                  <c:v>Curs 2011/12</c:v>
                </c:pt>
                <c:pt idx="6">
                  <c:v>Curs 2012/13</c:v>
                </c:pt>
                <c:pt idx="7">
                  <c:v>Curs 2013/14</c:v>
                </c:pt>
                <c:pt idx="8">
                  <c:v>Curs 2014/15</c:v>
                </c:pt>
                <c:pt idx="9">
                  <c:v> Curs 2015-16</c:v>
                </c:pt>
                <c:pt idx="10">
                  <c:v>Curs 2016-17</c:v>
                </c:pt>
                <c:pt idx="11">
                  <c:v>Curs 2017-18</c:v>
                </c:pt>
                <c:pt idx="12">
                  <c:v>Curs 2018-19</c:v>
                </c:pt>
                <c:pt idx="13">
                  <c:v>Curs 2019-20</c:v>
                </c:pt>
              </c:strCache>
            </c:strRef>
          </c:cat>
          <c:val>
            <c:numRef>
              <c:f>Sol·licituds_RRHH!$B$9:$O$9</c:f>
              <c:numCache>
                <c:formatCode>General</c:formatCode>
                <c:ptCount val="14"/>
                <c:pt idx="4">
                  <c:v>1</c:v>
                </c:pt>
                <c:pt idx="6">
                  <c:v>4</c:v>
                </c:pt>
                <c:pt idx="7">
                  <c:v>6</c:v>
                </c:pt>
                <c:pt idx="8">
                  <c:v>6</c:v>
                </c:pt>
                <c:pt idx="9">
                  <c:v>8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56-498B-914A-E9D303196602}"/>
            </c:ext>
          </c:extLst>
        </c:ser>
        <c:ser>
          <c:idx val="7"/>
          <c:order val="7"/>
          <c:tx>
            <c:strRef>
              <c:f>Sol·licituds_RRHH!$A$10</c:f>
              <c:strCache>
                <c:ptCount val="1"/>
                <c:pt idx="0">
                  <c:v>Contacte postdoctoral: Tecniospring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Sol·licituds_RRHH!$B$2:$O$2</c:f>
              <c:strCache>
                <c:ptCount val="14"/>
                <c:pt idx="0">
                  <c:v>Curs 2006/07</c:v>
                </c:pt>
                <c:pt idx="1">
                  <c:v>Curs 2007/08</c:v>
                </c:pt>
                <c:pt idx="2">
                  <c:v>Curs 2008/09</c:v>
                </c:pt>
                <c:pt idx="3">
                  <c:v>Curs 2009/10</c:v>
                </c:pt>
                <c:pt idx="4">
                  <c:v>Curs 2010/11</c:v>
                </c:pt>
                <c:pt idx="5">
                  <c:v>Curs 2011/12</c:v>
                </c:pt>
                <c:pt idx="6">
                  <c:v>Curs 2012/13</c:v>
                </c:pt>
                <c:pt idx="7">
                  <c:v>Curs 2013/14</c:v>
                </c:pt>
                <c:pt idx="8">
                  <c:v>Curs 2014/15</c:v>
                </c:pt>
                <c:pt idx="9">
                  <c:v> Curs 2015-16</c:v>
                </c:pt>
                <c:pt idx="10">
                  <c:v>Curs 2016-17</c:v>
                </c:pt>
                <c:pt idx="11">
                  <c:v>Curs 2017-18</c:v>
                </c:pt>
                <c:pt idx="12">
                  <c:v>Curs 2018-19</c:v>
                </c:pt>
                <c:pt idx="13">
                  <c:v>Curs 2019-20</c:v>
                </c:pt>
              </c:strCache>
            </c:strRef>
          </c:cat>
          <c:val>
            <c:numRef>
              <c:f>Sol·licituds_RRHH!$B$10:$O$10</c:f>
              <c:numCache>
                <c:formatCode>General</c:formatCode>
                <c:ptCount val="14"/>
                <c:pt idx="7">
                  <c:v>4</c:v>
                </c:pt>
                <c:pt idx="8">
                  <c:v>9</c:v>
                </c:pt>
                <c:pt idx="10">
                  <c:v>4</c:v>
                </c:pt>
                <c:pt idx="11">
                  <c:v>2</c:v>
                </c:pt>
                <c:pt idx="12">
                  <c:v>7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D56-498B-914A-E9D303196602}"/>
            </c:ext>
          </c:extLst>
        </c:ser>
        <c:ser>
          <c:idx val="8"/>
          <c:order val="8"/>
          <c:tx>
            <c:strRef>
              <c:f>Sol·licituds_RRHH!$A$11</c:f>
              <c:strCache>
                <c:ptCount val="1"/>
                <c:pt idx="0">
                  <c:v>Contracte postdoctoral: I+D joves investigadors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Sol·licituds_RRHH!$B$2:$O$2</c:f>
              <c:strCache>
                <c:ptCount val="14"/>
                <c:pt idx="0">
                  <c:v>Curs 2006/07</c:v>
                </c:pt>
                <c:pt idx="1">
                  <c:v>Curs 2007/08</c:v>
                </c:pt>
                <c:pt idx="2">
                  <c:v>Curs 2008/09</c:v>
                </c:pt>
                <c:pt idx="3">
                  <c:v>Curs 2009/10</c:v>
                </c:pt>
                <c:pt idx="4">
                  <c:v>Curs 2010/11</c:v>
                </c:pt>
                <c:pt idx="5">
                  <c:v>Curs 2011/12</c:v>
                </c:pt>
                <c:pt idx="6">
                  <c:v>Curs 2012/13</c:v>
                </c:pt>
                <c:pt idx="7">
                  <c:v>Curs 2013/14</c:v>
                </c:pt>
                <c:pt idx="8">
                  <c:v>Curs 2014/15</c:v>
                </c:pt>
                <c:pt idx="9">
                  <c:v> Curs 2015-16</c:v>
                </c:pt>
                <c:pt idx="10">
                  <c:v>Curs 2016-17</c:v>
                </c:pt>
                <c:pt idx="11">
                  <c:v>Curs 2017-18</c:v>
                </c:pt>
                <c:pt idx="12">
                  <c:v>Curs 2018-19</c:v>
                </c:pt>
                <c:pt idx="13">
                  <c:v>Curs 2019-20</c:v>
                </c:pt>
              </c:strCache>
            </c:strRef>
          </c:cat>
          <c:val>
            <c:numRef>
              <c:f>Sol·licituds_RRHH!$B$11:$O$11</c:f>
              <c:numCache>
                <c:formatCode>General</c:formatCode>
                <c:ptCount val="14"/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56-498B-914A-E9D303196602}"/>
            </c:ext>
          </c:extLst>
        </c:ser>
        <c:ser>
          <c:idx val="9"/>
          <c:order val="9"/>
          <c:tx>
            <c:strRef>
              <c:f>Sol·licituds_RRHH!$A$12</c:f>
              <c:strCache>
                <c:ptCount val="1"/>
                <c:pt idx="0">
                  <c:v>Contracte postdoctoral: AXA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Sol·licituds_RRHH!$B$2:$O$2</c:f>
              <c:strCache>
                <c:ptCount val="14"/>
                <c:pt idx="0">
                  <c:v>Curs 2006/07</c:v>
                </c:pt>
                <c:pt idx="1">
                  <c:v>Curs 2007/08</c:v>
                </c:pt>
                <c:pt idx="2">
                  <c:v>Curs 2008/09</c:v>
                </c:pt>
                <c:pt idx="3">
                  <c:v>Curs 2009/10</c:v>
                </c:pt>
                <c:pt idx="4">
                  <c:v>Curs 2010/11</c:v>
                </c:pt>
                <c:pt idx="5">
                  <c:v>Curs 2011/12</c:v>
                </c:pt>
                <c:pt idx="6">
                  <c:v>Curs 2012/13</c:v>
                </c:pt>
                <c:pt idx="7">
                  <c:v>Curs 2013/14</c:v>
                </c:pt>
                <c:pt idx="8">
                  <c:v>Curs 2014/15</c:v>
                </c:pt>
                <c:pt idx="9">
                  <c:v> Curs 2015-16</c:v>
                </c:pt>
                <c:pt idx="10">
                  <c:v>Curs 2016-17</c:v>
                </c:pt>
                <c:pt idx="11">
                  <c:v>Curs 2017-18</c:v>
                </c:pt>
                <c:pt idx="12">
                  <c:v>Curs 2018-19</c:v>
                </c:pt>
                <c:pt idx="13">
                  <c:v>Curs 2019-20</c:v>
                </c:pt>
              </c:strCache>
            </c:strRef>
          </c:cat>
          <c:val>
            <c:numRef>
              <c:f>Sol·licituds_RRHH!$B$12:$O$12</c:f>
              <c:numCache>
                <c:formatCode>General</c:formatCode>
                <c:ptCount val="14"/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56-498B-914A-E9D303196602}"/>
            </c:ext>
          </c:extLst>
        </c:ser>
        <c:ser>
          <c:idx val="10"/>
          <c:order val="10"/>
          <c:tx>
            <c:strRef>
              <c:f>Sol·licituds_RRHH!$A$13</c:f>
              <c:strCache>
                <c:ptCount val="1"/>
                <c:pt idx="0">
                  <c:v>Contracte Marie Curie (IF)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Sol·licituds_RRHH!$B$2:$O$2</c:f>
              <c:strCache>
                <c:ptCount val="14"/>
                <c:pt idx="0">
                  <c:v>Curs 2006/07</c:v>
                </c:pt>
                <c:pt idx="1">
                  <c:v>Curs 2007/08</c:v>
                </c:pt>
                <c:pt idx="2">
                  <c:v>Curs 2008/09</c:v>
                </c:pt>
                <c:pt idx="3">
                  <c:v>Curs 2009/10</c:v>
                </c:pt>
                <c:pt idx="4">
                  <c:v>Curs 2010/11</c:v>
                </c:pt>
                <c:pt idx="5">
                  <c:v>Curs 2011/12</c:v>
                </c:pt>
                <c:pt idx="6">
                  <c:v>Curs 2012/13</c:v>
                </c:pt>
                <c:pt idx="7">
                  <c:v>Curs 2013/14</c:v>
                </c:pt>
                <c:pt idx="8">
                  <c:v>Curs 2014/15</c:v>
                </c:pt>
                <c:pt idx="9">
                  <c:v> Curs 2015-16</c:v>
                </c:pt>
                <c:pt idx="10">
                  <c:v>Curs 2016-17</c:v>
                </c:pt>
                <c:pt idx="11">
                  <c:v>Curs 2017-18</c:v>
                </c:pt>
                <c:pt idx="12">
                  <c:v>Curs 2018-19</c:v>
                </c:pt>
                <c:pt idx="13">
                  <c:v>Curs 2019-20</c:v>
                </c:pt>
              </c:strCache>
            </c:strRef>
          </c:cat>
          <c:val>
            <c:numRef>
              <c:f>Sol·licituds_RRHH!$B$13:$O$13</c:f>
              <c:numCache>
                <c:formatCode>General</c:formatCode>
                <c:ptCount val="14"/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56-498B-914A-E9D303196602}"/>
            </c:ext>
          </c:extLst>
        </c:ser>
        <c:ser>
          <c:idx val="11"/>
          <c:order val="11"/>
          <c:tx>
            <c:strRef>
              <c:f>Sol·licituds_RRHH!$A$14</c:f>
              <c:strCache>
                <c:ptCount val="1"/>
                <c:pt idx="0">
                  <c:v>Altres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Sol·licituds_RRHH!$B$2:$O$2</c:f>
              <c:strCache>
                <c:ptCount val="14"/>
                <c:pt idx="0">
                  <c:v>Curs 2006/07</c:v>
                </c:pt>
                <c:pt idx="1">
                  <c:v>Curs 2007/08</c:v>
                </c:pt>
                <c:pt idx="2">
                  <c:v>Curs 2008/09</c:v>
                </c:pt>
                <c:pt idx="3">
                  <c:v>Curs 2009/10</c:v>
                </c:pt>
                <c:pt idx="4">
                  <c:v>Curs 2010/11</c:v>
                </c:pt>
                <c:pt idx="5">
                  <c:v>Curs 2011/12</c:v>
                </c:pt>
                <c:pt idx="6">
                  <c:v>Curs 2012/13</c:v>
                </c:pt>
                <c:pt idx="7">
                  <c:v>Curs 2013/14</c:v>
                </c:pt>
                <c:pt idx="8">
                  <c:v>Curs 2014/15</c:v>
                </c:pt>
                <c:pt idx="9">
                  <c:v> Curs 2015-16</c:v>
                </c:pt>
                <c:pt idx="10">
                  <c:v>Curs 2016-17</c:v>
                </c:pt>
                <c:pt idx="11">
                  <c:v>Curs 2017-18</c:v>
                </c:pt>
                <c:pt idx="12">
                  <c:v>Curs 2018-19</c:v>
                </c:pt>
                <c:pt idx="13">
                  <c:v>Curs 2019-20</c:v>
                </c:pt>
              </c:strCache>
            </c:strRef>
          </c:cat>
          <c:val>
            <c:numRef>
              <c:f>Sol·licituds_RRHH!$B$14:$O$14</c:f>
              <c:numCache>
                <c:formatCode>General</c:formatCode>
                <c:ptCount val="14"/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D56-498B-914A-E9D3031966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8176352"/>
        <c:axId val="668173216"/>
      </c:barChart>
      <c:catAx>
        <c:axId val="66817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68173216"/>
        <c:crosses val="autoZero"/>
        <c:auto val="1"/>
        <c:lblAlgn val="ctr"/>
        <c:lblOffset val="100"/>
        <c:noMultiLvlLbl val="0"/>
      </c:catAx>
      <c:valAx>
        <c:axId val="66817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6817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789000240066492E-3"/>
          <c:y val="0.79278265754248434"/>
          <c:w val="0.9743680598377904"/>
          <c:h val="0.19161519955847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05733796368273E-2"/>
          <c:y val="3.7537847071295691E-2"/>
          <c:w val="0.87898697613315813"/>
          <c:h val="0.749423688716059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Talent!$B$6</c:f>
              <c:strCache>
                <c:ptCount val="1"/>
                <c:pt idx="0">
                  <c:v>RyC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Talent!$C$6:$P$6</c:f>
              <c:numCache>
                <c:formatCode>General</c:formatCode>
                <c:ptCount val="14"/>
                <c:pt idx="0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1-45B5-A8DB-99026EB0665D}"/>
            </c:ext>
          </c:extLst>
        </c:ser>
        <c:ser>
          <c:idx val="1"/>
          <c:order val="1"/>
          <c:tx>
            <c:strRef>
              <c:f>Talent!$B$7</c:f>
              <c:strCache>
                <c:ptCount val="1"/>
                <c:pt idx="0">
                  <c:v>FI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Talent!$C$7:$P$7</c:f>
              <c:numCache>
                <c:formatCode>General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81-45B5-A8DB-99026EB0665D}"/>
            </c:ext>
          </c:extLst>
        </c:ser>
        <c:ser>
          <c:idx val="2"/>
          <c:order val="2"/>
          <c:tx>
            <c:strRef>
              <c:f>Talent!$B$8</c:f>
              <c:strCache>
                <c:ptCount val="1"/>
                <c:pt idx="0">
                  <c:v>FPU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Talent!$C$8:$P$8</c:f>
              <c:numCache>
                <c:formatCode>General</c:formatCode>
                <c:ptCount val="14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81-45B5-A8DB-99026EB0665D}"/>
            </c:ext>
          </c:extLst>
        </c:ser>
        <c:ser>
          <c:idx val="3"/>
          <c:order val="3"/>
          <c:tx>
            <c:strRef>
              <c:f>Talent!$B$9</c:f>
              <c:strCache>
                <c:ptCount val="1"/>
                <c:pt idx="0">
                  <c:v>FPI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Talent!$C$9:$P$9</c:f>
              <c:numCache>
                <c:formatCode>General</c:formatCode>
                <c:ptCount val="14"/>
                <c:pt idx="2">
                  <c:v>1</c:v>
                </c:pt>
                <c:pt idx="3">
                  <c:v>1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81-45B5-A8DB-99026EB0665D}"/>
            </c:ext>
          </c:extLst>
        </c:ser>
        <c:ser>
          <c:idx val="4"/>
          <c:order val="4"/>
          <c:tx>
            <c:strRef>
              <c:f>Talent!$B$10</c:f>
              <c:strCache>
                <c:ptCount val="1"/>
                <c:pt idx="0">
                  <c:v>I3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Talent!$C$10:$P$10</c:f>
              <c:numCache>
                <c:formatCode>General</c:formatCode>
                <c:ptCount val="14"/>
                <c:pt idx="3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81-45B5-A8DB-99026EB0665D}"/>
            </c:ext>
          </c:extLst>
        </c:ser>
        <c:ser>
          <c:idx val="5"/>
          <c:order val="5"/>
          <c:tx>
            <c:strRef>
              <c:f>Talent!$B$11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Talent!$C$11:$P$11</c:f>
              <c:numCache>
                <c:formatCode>General</c:formatCode>
                <c:ptCount val="14"/>
                <c:pt idx="7">
                  <c:v>4</c:v>
                </c:pt>
                <c:pt idx="8">
                  <c:v>2</c:v>
                </c:pt>
                <c:pt idx="9">
                  <c:v>11</c:v>
                </c:pt>
                <c:pt idx="10">
                  <c:v>11</c:v>
                </c:pt>
                <c:pt idx="11">
                  <c:v>13</c:v>
                </c:pt>
                <c:pt idx="12">
                  <c:v>15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81-45B5-A8DB-99026EB0665D}"/>
            </c:ext>
          </c:extLst>
        </c:ser>
        <c:ser>
          <c:idx val="6"/>
          <c:order val="6"/>
          <c:tx>
            <c:strRef>
              <c:f>Talent!$B$12</c:f>
              <c:strCache>
                <c:ptCount val="1"/>
                <c:pt idx="0">
                  <c:v>Tecniospring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Talent!$C$12:$P$12</c:f>
              <c:numCache>
                <c:formatCode>General</c:formatCode>
                <c:ptCount val="14"/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4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81-45B5-A8DB-99026EB0665D}"/>
            </c:ext>
          </c:extLst>
        </c:ser>
        <c:ser>
          <c:idx val="7"/>
          <c:order val="7"/>
          <c:tx>
            <c:strRef>
              <c:f>Talent!$B$13</c:f>
              <c:strCache>
                <c:ptCount val="1"/>
                <c:pt idx="0">
                  <c:v>JdLC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Talent!$C$13:$P$13</c:f>
              <c:numCache>
                <c:formatCode>General</c:formatCode>
                <c:ptCount val="14"/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81-45B5-A8DB-99026EB0665D}"/>
            </c:ext>
          </c:extLst>
        </c:ser>
        <c:ser>
          <c:idx val="8"/>
          <c:order val="8"/>
          <c:tx>
            <c:strRef>
              <c:f>Talent!$B$14</c:f>
              <c:strCache>
                <c:ptCount val="1"/>
                <c:pt idx="0">
                  <c:v>Beatriu de Pinós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81-45B5-A8DB-99026EB06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Talent!$C$14:$P$14</c:f>
              <c:numCache>
                <c:formatCode>General</c:formatCode>
                <c:ptCount val="14"/>
                <c:pt idx="8">
                  <c:v>1</c:v>
                </c:pt>
                <c:pt idx="9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481-45B5-A8DB-99026EB0665D}"/>
            </c:ext>
          </c:extLst>
        </c:ser>
        <c:ser>
          <c:idx val="9"/>
          <c:order val="9"/>
          <c:tx>
            <c:strRef>
              <c:f>Talent!$B$15</c:f>
              <c:strCache>
                <c:ptCount val="1"/>
                <c:pt idx="0">
                  <c:v>ICREA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Talent!$C$15:$P$15</c:f>
              <c:numCache>
                <c:formatCode>General</c:formatCode>
                <c:ptCount val="14"/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81-45B5-A8DB-99026EB0665D}"/>
            </c:ext>
          </c:extLst>
        </c:ser>
        <c:ser>
          <c:idx val="10"/>
          <c:order val="10"/>
          <c:tx>
            <c:strRef>
              <c:f>Talent!$B$16</c:f>
              <c:strCache>
                <c:ptCount val="1"/>
                <c:pt idx="0">
                  <c:v>Marie Curie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Talent!$C$16:$P$16</c:f>
              <c:numCache>
                <c:formatCode>General</c:formatCode>
                <c:ptCount val="14"/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481-45B5-A8DB-99026EB0665D}"/>
            </c:ext>
          </c:extLst>
        </c:ser>
        <c:ser>
          <c:idx val="11"/>
          <c:order val="11"/>
          <c:tx>
            <c:strRef>
              <c:f>Talent!$B$17</c:f>
              <c:strCache>
                <c:ptCount val="1"/>
                <c:pt idx="0">
                  <c:v>Axa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Talent!$C$17:$P$17</c:f>
              <c:numCache>
                <c:formatCode>General</c:formatCode>
                <c:ptCount val="14"/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481-45B5-A8DB-99026EB0665D}"/>
            </c:ext>
          </c:extLst>
        </c:ser>
        <c:ser>
          <c:idx val="12"/>
          <c:order val="12"/>
          <c:tx>
            <c:strRef>
              <c:f>Talent!$B$18</c:f>
              <c:strCache>
                <c:ptCount val="1"/>
                <c:pt idx="0">
                  <c:v>I+D Joves Investigadors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Talent!$C$18:$P$18</c:f>
              <c:numCache>
                <c:formatCode>General</c:formatCode>
                <c:ptCount val="14"/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81-45B5-A8DB-99026EB0665D}"/>
            </c:ext>
          </c:extLst>
        </c:ser>
        <c:ser>
          <c:idx val="13"/>
          <c:order val="13"/>
          <c:tx>
            <c:strRef>
              <c:f>Talent!$B$19</c:f>
              <c:strCache>
                <c:ptCount val="1"/>
                <c:pt idx="0">
                  <c:v>Altres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Talent!$C$19:$P$19</c:f>
              <c:numCache>
                <c:formatCode>General</c:formatCode>
                <c:ptCount val="14"/>
                <c:pt idx="9">
                  <c:v>3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481-45B5-A8DB-99026EB06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5280608"/>
        <c:axId val="725282904"/>
      </c:barChart>
      <c:lineChart>
        <c:grouping val="standard"/>
        <c:varyColors val="0"/>
        <c:ser>
          <c:idx val="14"/>
          <c:order val="14"/>
          <c:tx>
            <c:strRef>
              <c:f>Talent!$B$20</c:f>
              <c:strCache>
                <c:ptCount val="1"/>
                <c:pt idx="0">
                  <c:v>Import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Talent!$C$5:$P$5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Talent!$C$20:$P$20</c:f>
              <c:numCache>
                <c:formatCode>#,##0</c:formatCode>
                <c:ptCount val="14"/>
                <c:pt idx="0">
                  <c:v>214056</c:v>
                </c:pt>
                <c:pt idx="1">
                  <c:v>44202</c:v>
                </c:pt>
                <c:pt idx="2" formatCode="#,##0.00">
                  <c:v>98656.92</c:v>
                </c:pt>
                <c:pt idx="3" formatCode="#,##0.00">
                  <c:v>270760.8</c:v>
                </c:pt>
                <c:pt idx="4" formatCode="#,##0.00">
                  <c:v>50998.8</c:v>
                </c:pt>
                <c:pt idx="5" formatCode="#,##0.00">
                  <c:v>49377.8</c:v>
                </c:pt>
                <c:pt idx="6" formatCode="#,##0.00">
                  <c:v>38930.480000000003</c:v>
                </c:pt>
                <c:pt idx="7" formatCode="#,##0.00">
                  <c:v>466163.6</c:v>
                </c:pt>
                <c:pt idx="8">
                  <c:v>430425</c:v>
                </c:pt>
                <c:pt idx="9">
                  <c:v>491249.39</c:v>
                </c:pt>
                <c:pt idx="10" formatCode="#,##0.00">
                  <c:v>1237974.4100000001</c:v>
                </c:pt>
                <c:pt idx="11" formatCode="#,##0.00">
                  <c:v>557395.82000000007</c:v>
                </c:pt>
                <c:pt idx="12" formatCode="#,##0.00">
                  <c:v>1098898.8700000001</c:v>
                </c:pt>
                <c:pt idx="13" formatCode="#,##0.00">
                  <c:v>836034.97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481-45B5-A8DB-99026EB06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3277000"/>
        <c:axId val="623281592"/>
      </c:lineChart>
      <c:catAx>
        <c:axId val="7252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25282904"/>
        <c:crosses val="autoZero"/>
        <c:auto val="1"/>
        <c:lblAlgn val="ctr"/>
        <c:lblOffset val="100"/>
        <c:noMultiLvlLbl val="0"/>
      </c:catAx>
      <c:valAx>
        <c:axId val="72528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25280608"/>
        <c:crosses val="autoZero"/>
        <c:crossBetween val="between"/>
      </c:valAx>
      <c:valAx>
        <c:axId val="62328159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23277000"/>
        <c:crosses val="max"/>
        <c:crossBetween val="between"/>
      </c:valAx>
      <c:catAx>
        <c:axId val="623277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3281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945956903633148E-3"/>
          <c:y val="3.7556210305149176E-2"/>
          <c:w val="0.9423797228891152"/>
          <c:h val="0.798953928988301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'DADES INFORME 30062019 (2)'!$A$4</c:f>
              <c:strCache>
                <c:ptCount val="1"/>
                <c:pt idx="0">
                  <c:v>Comarcals/Autonòmiques/Estatals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5134317063942491E-3"/>
                  <c:y val="-9.9040496450238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E6-4E3E-82EC-935A64AA7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'DADES INFORME 30062019 (2)'!$B$2:$K$3</c:f>
              <c:multiLvlStrCache>
                <c:ptCount val="10"/>
                <c:lvl>
                  <c:pt idx="0">
                    <c:v>10/11</c:v>
                  </c:pt>
                  <c:pt idx="1">
                    <c:v>11/12</c:v>
                  </c:pt>
                  <c:pt idx="2">
                    <c:v>12/13</c:v>
                  </c:pt>
                  <c:pt idx="3">
                    <c:v>13/14</c:v>
                  </c:pt>
                  <c:pt idx="4">
                    <c:v>14/15</c:v>
                  </c:pt>
                  <c:pt idx="5">
                    <c:v>15/16</c:v>
                  </c:pt>
                  <c:pt idx="6">
                    <c:v>16/17</c:v>
                  </c:pt>
                  <c:pt idx="7">
                    <c:v>17/18</c:v>
                  </c:pt>
                  <c:pt idx="8">
                    <c:v>18/19</c:v>
                  </c:pt>
                  <c:pt idx="9">
                    <c:v>19/20</c:v>
                  </c:pt>
                </c:lvl>
                <c:lvl>
                  <c:pt idx="0">
                    <c:v>Activitats Congressuals i de Divulgació Científica </c:v>
                  </c:pt>
                </c:lvl>
              </c:multiLvlStrCache>
            </c:multiLvlStrRef>
          </c:cat>
          <c:val>
            <c:numRef>
              <c:f>'DADES INFORME 30062019 (2)'!$B$4:$K$4</c:f>
              <c:numCache>
                <c:formatCode>General</c:formatCode>
                <c:ptCount val="10"/>
                <c:pt idx="0">
                  <c:v>5</c:v>
                </c:pt>
                <c:pt idx="1">
                  <c:v>8</c:v>
                </c:pt>
                <c:pt idx="2">
                  <c:v>20</c:v>
                </c:pt>
                <c:pt idx="3">
                  <c:v>21</c:v>
                </c:pt>
                <c:pt idx="4">
                  <c:v>20</c:v>
                </c:pt>
                <c:pt idx="5">
                  <c:v>40</c:v>
                </c:pt>
                <c:pt idx="6">
                  <c:v>87</c:v>
                </c:pt>
                <c:pt idx="7">
                  <c:v>127</c:v>
                </c:pt>
                <c:pt idx="8">
                  <c:v>130</c:v>
                </c:pt>
                <c:pt idx="9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E6-4E3E-82EC-935A64AA7F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100"/>
        <c:axId val="603048560"/>
        <c:axId val="603046264"/>
      </c:barChart>
      <c:barChart>
        <c:barDir val="col"/>
        <c:grouping val="stacked"/>
        <c:varyColors val="0"/>
        <c:ser>
          <c:idx val="1"/>
          <c:order val="1"/>
          <c:tx>
            <c:strRef>
              <c:f>'DADES INFORME 30062019 (2)'!$A$5</c:f>
              <c:strCache>
                <c:ptCount val="1"/>
                <c:pt idx="0">
                  <c:v>Activitats Internacionals UVic-UCC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0915029809406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E6-4E3E-82EC-935A64AA7FD6}"/>
                </c:ext>
              </c:extLst>
            </c:dLbl>
            <c:dLbl>
              <c:idx val="1"/>
              <c:layout>
                <c:manualLayout>
                  <c:x val="0"/>
                  <c:y val="1.899257488719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E6-4E3E-82EC-935A64AA7FD6}"/>
                </c:ext>
              </c:extLst>
            </c:dLbl>
            <c:dLbl>
              <c:idx val="2"/>
              <c:layout>
                <c:manualLayout>
                  <c:x val="0"/>
                  <c:y val="1.7429191507839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E6-4E3E-82EC-935A64AA7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'DADES INFORME 30062019 (2)'!$B$2:$K$3</c:f>
              <c:multiLvlStrCache>
                <c:ptCount val="10"/>
                <c:lvl>
                  <c:pt idx="0">
                    <c:v>10/11</c:v>
                  </c:pt>
                  <c:pt idx="1">
                    <c:v>11/12</c:v>
                  </c:pt>
                  <c:pt idx="2">
                    <c:v>12/13</c:v>
                  </c:pt>
                  <c:pt idx="3">
                    <c:v>13/14</c:v>
                  </c:pt>
                  <c:pt idx="4">
                    <c:v>14/15</c:v>
                  </c:pt>
                  <c:pt idx="5">
                    <c:v>15/16</c:v>
                  </c:pt>
                  <c:pt idx="6">
                    <c:v>16/17</c:v>
                  </c:pt>
                  <c:pt idx="7">
                    <c:v>17/18</c:v>
                  </c:pt>
                  <c:pt idx="8">
                    <c:v>18/19</c:v>
                  </c:pt>
                  <c:pt idx="9">
                    <c:v>19/20</c:v>
                  </c:pt>
                </c:lvl>
                <c:lvl>
                  <c:pt idx="0">
                    <c:v>Activitats Congressuals i de Divulgació Científica </c:v>
                  </c:pt>
                </c:lvl>
              </c:multiLvlStrCache>
            </c:multiLvlStrRef>
          </c:cat>
          <c:val>
            <c:numRef>
              <c:f>'DADES INFORME 30062019 (2)'!$B$5:$K$5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6</c:v>
                </c:pt>
                <c:pt idx="4">
                  <c:v>4</c:v>
                </c:pt>
                <c:pt idx="5">
                  <c:v>6</c:v>
                </c:pt>
                <c:pt idx="6">
                  <c:v>11</c:v>
                </c:pt>
                <c:pt idx="7">
                  <c:v>12</c:v>
                </c:pt>
                <c:pt idx="8">
                  <c:v>22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E6-4E3E-82EC-935A64AA7F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100"/>
        <c:axId val="742455472"/>
        <c:axId val="742455800"/>
      </c:barChart>
      <c:lineChart>
        <c:grouping val="standard"/>
        <c:varyColors val="0"/>
        <c:ser>
          <c:idx val="2"/>
          <c:order val="2"/>
          <c:tx>
            <c:strRef>
              <c:f>'DADES INFORME 30062019 (2)'!$A$6</c:f>
              <c:strCache>
                <c:ptCount val="1"/>
                <c:pt idx="0">
                  <c:v>Total Activitats UVic-UCC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0743299759918548E-2"/>
                  <c:y val="-4.183005961881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E6-4E3E-82EC-935A64AA7FD6}"/>
                </c:ext>
              </c:extLst>
            </c:dLbl>
            <c:dLbl>
              <c:idx val="1"/>
              <c:layout>
                <c:manualLayout>
                  <c:x val="-2.5352921928789324E-2"/>
                  <c:y val="-3.485838301567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E6-4E3E-82EC-935A64AA7FD6}"/>
                </c:ext>
              </c:extLst>
            </c:dLbl>
            <c:dLbl>
              <c:idx val="2"/>
              <c:layout>
                <c:manualLayout>
                  <c:x val="-2.0743299759918538E-2"/>
                  <c:y val="-4.183005961881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E6-4E3E-82EC-935A64AA7FD6}"/>
                </c:ext>
              </c:extLst>
            </c:dLbl>
            <c:dLbl>
              <c:idx val="3"/>
              <c:layout>
                <c:manualLayout>
                  <c:x val="-2.0743269709539533E-2"/>
                  <c:y val="-3.86400647002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E6-4E3E-82EC-935A64AA7FD6}"/>
                </c:ext>
              </c:extLst>
            </c:dLbl>
            <c:dLbl>
              <c:idx val="4"/>
              <c:layout>
                <c:manualLayout>
                  <c:x val="-2.5352921928789324E-2"/>
                  <c:y val="-4.183005961881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E6-4E3E-82EC-935A64AA7FD6}"/>
                </c:ext>
              </c:extLst>
            </c:dLbl>
            <c:dLbl>
              <c:idx val="5"/>
              <c:layout>
                <c:manualLayout>
                  <c:x val="3.2531980524077471E-3"/>
                  <c:y val="-1.499536089686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E6-4E3E-82EC-935A64AA7FD6}"/>
                </c:ext>
              </c:extLst>
            </c:dLbl>
            <c:dLbl>
              <c:idx val="6"/>
              <c:layout>
                <c:manualLayout>
                  <c:x val="1.8414695490915341E-3"/>
                  <c:y val="5.7719598722413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4E6-4E3E-82EC-935A64AA7FD6}"/>
                </c:ext>
              </c:extLst>
            </c:dLbl>
            <c:dLbl>
              <c:idx val="7"/>
              <c:layout>
                <c:manualLayout>
                  <c:x val="-4.2977750570567528E-3"/>
                  <c:y val="2.0530476124361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4E6-4E3E-82EC-935A64AA7FD6}"/>
                </c:ext>
              </c:extLst>
            </c:dLbl>
            <c:dLbl>
              <c:idx val="8"/>
              <c:layout>
                <c:manualLayout>
                  <c:x val="-3.5780560318641476E-3"/>
                  <c:y val="4.0503443166634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4E6-4E3E-82EC-935A64AA7FD6}"/>
                </c:ext>
              </c:extLst>
            </c:dLbl>
            <c:dLbl>
              <c:idx val="9"/>
              <c:layout>
                <c:manualLayout>
                  <c:x val="-9.8719839361736984E-3"/>
                  <c:y val="-1.550666135071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4E6-4E3E-82EC-935A64AA7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'DADES INFORME 30062019 (2)'!$B$2:$K$3</c:f>
              <c:multiLvlStrCache>
                <c:ptCount val="10"/>
                <c:lvl>
                  <c:pt idx="0">
                    <c:v>10/11</c:v>
                  </c:pt>
                  <c:pt idx="1">
                    <c:v>11/12</c:v>
                  </c:pt>
                  <c:pt idx="2">
                    <c:v>12/13</c:v>
                  </c:pt>
                  <c:pt idx="3">
                    <c:v>13/14</c:v>
                  </c:pt>
                  <c:pt idx="4">
                    <c:v>14/15</c:v>
                  </c:pt>
                  <c:pt idx="5">
                    <c:v>15/16</c:v>
                  </c:pt>
                  <c:pt idx="6">
                    <c:v>16/17</c:v>
                  </c:pt>
                  <c:pt idx="7">
                    <c:v>17/18</c:v>
                  </c:pt>
                  <c:pt idx="8">
                    <c:v>18/19</c:v>
                  </c:pt>
                  <c:pt idx="9">
                    <c:v>19/20</c:v>
                  </c:pt>
                </c:lvl>
                <c:lvl>
                  <c:pt idx="0">
                    <c:v>Activitats Congressuals i de Divulgació Científica </c:v>
                  </c:pt>
                </c:lvl>
              </c:multiLvlStrCache>
            </c:multiLvlStrRef>
          </c:cat>
          <c:val>
            <c:numRef>
              <c:f>'DADES INFORME 30062019 (2)'!$B$6:$K$6</c:f>
              <c:numCache>
                <c:formatCode>General</c:formatCode>
                <c:ptCount val="10"/>
                <c:pt idx="0">
                  <c:v>6</c:v>
                </c:pt>
                <c:pt idx="1">
                  <c:v>12</c:v>
                </c:pt>
                <c:pt idx="2">
                  <c:v>21</c:v>
                </c:pt>
                <c:pt idx="3">
                  <c:v>27</c:v>
                </c:pt>
                <c:pt idx="4">
                  <c:v>24</c:v>
                </c:pt>
                <c:pt idx="5">
                  <c:v>46</c:v>
                </c:pt>
                <c:pt idx="6">
                  <c:v>98</c:v>
                </c:pt>
                <c:pt idx="7">
                  <c:v>139</c:v>
                </c:pt>
                <c:pt idx="8">
                  <c:v>152</c:v>
                </c:pt>
                <c:pt idx="9">
                  <c:v>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44E6-4E3E-82EC-935A64AA7F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2455472"/>
        <c:axId val="742455800"/>
      </c:lineChart>
      <c:valAx>
        <c:axId val="6030462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03048560"/>
        <c:crosses val="max"/>
        <c:crossBetween val="between"/>
      </c:valAx>
      <c:catAx>
        <c:axId val="60304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03046264"/>
        <c:crosses val="autoZero"/>
        <c:auto val="1"/>
        <c:lblAlgn val="ctr"/>
        <c:lblOffset val="100"/>
        <c:noMultiLvlLbl val="0"/>
      </c:catAx>
      <c:valAx>
        <c:axId val="742455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42455472"/>
        <c:crosses val="autoZero"/>
        <c:crossBetween val="between"/>
      </c:valAx>
      <c:catAx>
        <c:axId val="7424554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4245580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ca-E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487826884135986E-2"/>
          <c:y val="0.16214596227659292"/>
          <c:w val="0.88533758997446921"/>
          <c:h val="0.70679064333353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Hoja4!$J$4</c:f>
              <c:strCache>
                <c:ptCount val="1"/>
                <c:pt idx="0">
                  <c:v>Import concedit ajuts competitius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Hoja4!$I$5:$I$47</c:f>
              <c:strCache>
                <c:ptCount val="10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 2015-16 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</c:strCache>
            </c:strRef>
          </c:cat>
          <c:val>
            <c:numRef>
              <c:f>Hoja4!$J$5:$J$47</c:f>
              <c:numCache>
                <c:formatCode>#,##0.00\ "€"</c:formatCode>
                <c:ptCount val="10"/>
                <c:pt idx="0">
                  <c:v>14520</c:v>
                </c:pt>
                <c:pt idx="1">
                  <c:v>22500</c:v>
                </c:pt>
                <c:pt idx="2">
                  <c:v>31266</c:v>
                </c:pt>
                <c:pt idx="3">
                  <c:v>17163</c:v>
                </c:pt>
                <c:pt idx="4">
                  <c:v>12700</c:v>
                </c:pt>
                <c:pt idx="5">
                  <c:v>32776.119999999995</c:v>
                </c:pt>
                <c:pt idx="6">
                  <c:v>34633</c:v>
                </c:pt>
                <c:pt idx="7">
                  <c:v>32000</c:v>
                </c:pt>
                <c:pt idx="8">
                  <c:v>2785</c:v>
                </c:pt>
                <c:pt idx="9">
                  <c:v>104135.34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4-42B3-A891-FD514DA394B3}"/>
            </c:ext>
          </c:extLst>
        </c:ser>
        <c:ser>
          <c:idx val="1"/>
          <c:order val="1"/>
          <c:tx>
            <c:strRef>
              <c:f>Hoja4!$K$4</c:f>
              <c:strCache>
                <c:ptCount val="1"/>
                <c:pt idx="0">
                  <c:v>Import concedit ajuts NO competitius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Hoja4!$I$5:$I$47</c:f>
              <c:strCache>
                <c:ptCount val="10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 2015-16 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</c:strCache>
            </c:strRef>
          </c:cat>
          <c:val>
            <c:numRef>
              <c:f>Hoja4!$K$5:$K$47</c:f>
              <c:numCache>
                <c:formatCode>#,##0.00\ "€"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17923.669999999998</c:v>
                </c:pt>
                <c:pt idx="4">
                  <c:v>4800</c:v>
                </c:pt>
                <c:pt idx="5">
                  <c:v>54623.42</c:v>
                </c:pt>
                <c:pt idx="6">
                  <c:v>45900</c:v>
                </c:pt>
                <c:pt idx="7">
                  <c:v>35650</c:v>
                </c:pt>
                <c:pt idx="8">
                  <c:v>67549.039999999994</c:v>
                </c:pt>
                <c:pt idx="9">
                  <c:v>26141.18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4-42B3-A891-FD514DA394B3}"/>
            </c:ext>
          </c:extLst>
        </c:ser>
        <c:ser>
          <c:idx val="2"/>
          <c:order val="2"/>
          <c:tx>
            <c:strRef>
              <c:f>Hoja4!$L$4</c:f>
              <c:strCache>
                <c:ptCount val="1"/>
                <c:pt idx="0">
                  <c:v>Total competitius + NO competitius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Hoja4!$I$5:$I$47</c:f>
              <c:strCache>
                <c:ptCount val="10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 2015-16 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</c:strCache>
            </c:strRef>
          </c:cat>
          <c:val>
            <c:numRef>
              <c:f>Hoja4!$L$5:$L$47</c:f>
              <c:numCache>
                <c:formatCode>#,##0.00\ "€"</c:formatCode>
                <c:ptCount val="10"/>
                <c:pt idx="0">
                  <c:v>14520</c:v>
                </c:pt>
                <c:pt idx="1">
                  <c:v>22500</c:v>
                </c:pt>
                <c:pt idx="2">
                  <c:v>31266</c:v>
                </c:pt>
                <c:pt idx="3">
                  <c:v>35086.67</c:v>
                </c:pt>
                <c:pt idx="4">
                  <c:v>17500</c:v>
                </c:pt>
                <c:pt idx="5">
                  <c:v>87399.54</c:v>
                </c:pt>
                <c:pt idx="6">
                  <c:v>80533</c:v>
                </c:pt>
                <c:pt idx="7">
                  <c:v>67650</c:v>
                </c:pt>
                <c:pt idx="8">
                  <c:v>70334.039999999994</c:v>
                </c:pt>
                <c:pt idx="9">
                  <c:v>130276.51999999999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4-42B3-A891-FD514DA394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3793808"/>
        <c:axId val="883793480"/>
      </c:barChart>
      <c:catAx>
        <c:axId val="88379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883793480"/>
        <c:crosses val="autoZero"/>
        <c:auto val="1"/>
        <c:lblAlgn val="ctr"/>
        <c:lblOffset val="100"/>
        <c:noMultiLvlLbl val="0"/>
      </c:catAx>
      <c:valAx>
        <c:axId val="88379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88379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'finançament obtingut'!$B$3</c:f>
              <c:strCache>
                <c:ptCount val="1"/>
                <c:pt idx="0">
                  <c:v> Nombre d'ajuts autonòmics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'finançament obtingut'!$C$2:$R$2</c:f>
              <c:strCache>
                <c:ptCount val="16"/>
                <c:pt idx="0">
                  <c:v>curs 2005/06</c:v>
                </c:pt>
                <c:pt idx="1">
                  <c:v>curs 2006/07</c:v>
                </c:pt>
                <c:pt idx="2">
                  <c:v>curs  2007/08</c:v>
                </c:pt>
                <c:pt idx="3">
                  <c:v>curs 2008/09</c:v>
                </c:pt>
                <c:pt idx="4">
                  <c:v>curs 2009/10</c:v>
                </c:pt>
                <c:pt idx="5">
                  <c:v>curs 2010/11</c:v>
                </c:pt>
                <c:pt idx="6">
                  <c:v>curs 2011/12</c:v>
                </c:pt>
                <c:pt idx="7">
                  <c:v>curs 2012/13</c:v>
                </c:pt>
                <c:pt idx="8">
                  <c:v>curs 2013/14</c:v>
                </c:pt>
                <c:pt idx="9">
                  <c:v>curs 2014/15</c:v>
                </c:pt>
                <c:pt idx="10">
                  <c:v>curs 15/16</c:v>
                </c:pt>
                <c:pt idx="11">
                  <c:v>curs 2016/17</c:v>
                </c:pt>
                <c:pt idx="12">
                  <c:v>curs 2017/18</c:v>
                </c:pt>
                <c:pt idx="13">
                  <c:v>curs 2018/19</c:v>
                </c:pt>
                <c:pt idx="14">
                  <c:v>curs 2019/20</c:v>
                </c:pt>
                <c:pt idx="15">
                  <c:v>Curs 2020/21</c:v>
                </c:pt>
              </c:strCache>
            </c:strRef>
          </c:cat>
          <c:val>
            <c:numRef>
              <c:f>'finançament obtingut'!$C$3:$R$3</c:f>
              <c:numCache>
                <c:formatCode>General</c:formatCode>
                <c:ptCount val="16"/>
                <c:pt idx="0">
                  <c:v>9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16</c:v>
                </c:pt>
                <c:pt idx="6">
                  <c:v>11</c:v>
                </c:pt>
                <c:pt idx="7">
                  <c:v>11</c:v>
                </c:pt>
                <c:pt idx="8">
                  <c:v>13</c:v>
                </c:pt>
                <c:pt idx="9">
                  <c:v>21</c:v>
                </c:pt>
                <c:pt idx="10">
                  <c:v>26</c:v>
                </c:pt>
                <c:pt idx="11">
                  <c:v>26</c:v>
                </c:pt>
                <c:pt idx="12">
                  <c:v>19</c:v>
                </c:pt>
                <c:pt idx="13">
                  <c:v>37</c:v>
                </c:pt>
                <c:pt idx="14">
                  <c:v>15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4-4FC5-94CE-EFCC170D5DCE}"/>
            </c:ext>
          </c:extLst>
        </c:ser>
        <c:ser>
          <c:idx val="1"/>
          <c:order val="1"/>
          <c:tx>
            <c:strRef>
              <c:f>'finançament obtingut'!$B$4</c:f>
              <c:strCache>
                <c:ptCount val="1"/>
                <c:pt idx="0">
                  <c:v>Nombre d'ajuts estatals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'finançament obtingut'!$C$2:$R$2</c:f>
              <c:strCache>
                <c:ptCount val="16"/>
                <c:pt idx="0">
                  <c:v>curs 2005/06</c:v>
                </c:pt>
                <c:pt idx="1">
                  <c:v>curs 2006/07</c:v>
                </c:pt>
                <c:pt idx="2">
                  <c:v>curs  2007/08</c:v>
                </c:pt>
                <c:pt idx="3">
                  <c:v>curs 2008/09</c:v>
                </c:pt>
                <c:pt idx="4">
                  <c:v>curs 2009/10</c:v>
                </c:pt>
                <c:pt idx="5">
                  <c:v>curs 2010/11</c:v>
                </c:pt>
                <c:pt idx="6">
                  <c:v>curs 2011/12</c:v>
                </c:pt>
                <c:pt idx="7">
                  <c:v>curs 2012/13</c:v>
                </c:pt>
                <c:pt idx="8">
                  <c:v>curs 2013/14</c:v>
                </c:pt>
                <c:pt idx="9">
                  <c:v>curs 2014/15</c:v>
                </c:pt>
                <c:pt idx="10">
                  <c:v>curs 15/16</c:v>
                </c:pt>
                <c:pt idx="11">
                  <c:v>curs 2016/17</c:v>
                </c:pt>
                <c:pt idx="12">
                  <c:v>curs 2017/18</c:v>
                </c:pt>
                <c:pt idx="13">
                  <c:v>curs 2018/19</c:v>
                </c:pt>
                <c:pt idx="14">
                  <c:v>curs 2019/20</c:v>
                </c:pt>
                <c:pt idx="15">
                  <c:v>Curs 2020/21</c:v>
                </c:pt>
              </c:strCache>
            </c:strRef>
          </c:cat>
          <c:val>
            <c:numRef>
              <c:f>'finançament obtingut'!$C$4:$R$4</c:f>
              <c:numCache>
                <c:formatCode>General</c:formatCode>
                <c:ptCount val="16"/>
                <c:pt idx="1">
                  <c:v>2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4</c:v>
                </c:pt>
                <c:pt idx="6">
                  <c:v>8</c:v>
                </c:pt>
                <c:pt idx="7">
                  <c:v>9</c:v>
                </c:pt>
                <c:pt idx="8">
                  <c:v>2</c:v>
                </c:pt>
                <c:pt idx="9">
                  <c:v>11</c:v>
                </c:pt>
                <c:pt idx="10">
                  <c:v>9</c:v>
                </c:pt>
                <c:pt idx="11">
                  <c:v>10</c:v>
                </c:pt>
                <c:pt idx="12">
                  <c:v>8</c:v>
                </c:pt>
                <c:pt idx="13">
                  <c:v>6</c:v>
                </c:pt>
                <c:pt idx="14">
                  <c:v>11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A4-4FC5-94CE-EFCC170D5DCE}"/>
            </c:ext>
          </c:extLst>
        </c:ser>
        <c:ser>
          <c:idx val="2"/>
          <c:order val="2"/>
          <c:tx>
            <c:strRef>
              <c:f>'finançament obtingut'!$B$5</c:f>
              <c:strCache>
                <c:ptCount val="1"/>
                <c:pt idx="0">
                  <c:v>Nombre d'ajuts internacionals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'finançament obtingut'!$C$2:$R$2</c:f>
              <c:strCache>
                <c:ptCount val="16"/>
                <c:pt idx="0">
                  <c:v>curs 2005/06</c:v>
                </c:pt>
                <c:pt idx="1">
                  <c:v>curs 2006/07</c:v>
                </c:pt>
                <c:pt idx="2">
                  <c:v>curs  2007/08</c:v>
                </c:pt>
                <c:pt idx="3">
                  <c:v>curs 2008/09</c:v>
                </c:pt>
                <c:pt idx="4">
                  <c:v>curs 2009/10</c:v>
                </c:pt>
                <c:pt idx="5">
                  <c:v>curs 2010/11</c:v>
                </c:pt>
                <c:pt idx="6">
                  <c:v>curs 2011/12</c:v>
                </c:pt>
                <c:pt idx="7">
                  <c:v>curs 2012/13</c:v>
                </c:pt>
                <c:pt idx="8">
                  <c:v>curs 2013/14</c:v>
                </c:pt>
                <c:pt idx="9">
                  <c:v>curs 2014/15</c:v>
                </c:pt>
                <c:pt idx="10">
                  <c:v>curs 15/16</c:v>
                </c:pt>
                <c:pt idx="11">
                  <c:v>curs 2016/17</c:v>
                </c:pt>
                <c:pt idx="12">
                  <c:v>curs 2017/18</c:v>
                </c:pt>
                <c:pt idx="13">
                  <c:v>curs 2018/19</c:v>
                </c:pt>
                <c:pt idx="14">
                  <c:v>curs 2019/20</c:v>
                </c:pt>
                <c:pt idx="15">
                  <c:v>Curs 2020/21</c:v>
                </c:pt>
              </c:strCache>
            </c:strRef>
          </c:cat>
          <c:val>
            <c:numRef>
              <c:f>'finançament obtingut'!$C$5:$R$5</c:f>
              <c:numCache>
                <c:formatCode>General</c:formatCode>
                <c:ptCount val="16"/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11</c:v>
                </c:pt>
                <c:pt idx="11">
                  <c:v>5</c:v>
                </c:pt>
                <c:pt idx="12">
                  <c:v>7</c:v>
                </c:pt>
                <c:pt idx="13">
                  <c:v>8</c:v>
                </c:pt>
                <c:pt idx="14">
                  <c:v>14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A4-4FC5-94CE-EFCC170D5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8170080"/>
        <c:axId val="668166944"/>
      </c:barChart>
      <c:lineChart>
        <c:grouping val="stacked"/>
        <c:varyColors val="0"/>
        <c:ser>
          <c:idx val="3"/>
          <c:order val="3"/>
          <c:tx>
            <c:strRef>
              <c:f>'finançament obtingut'!$B$6</c:f>
              <c:strCache>
                <c:ptCount val="1"/>
                <c:pt idx="0">
                  <c:v>Recursos obtinguts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7.9207912558622428E-3"/>
                  <c:y val="-2.1505376344086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A4-4FC5-94CE-EFCC170D5DCE}"/>
                </c:ext>
              </c:extLst>
            </c:dLbl>
            <c:dLbl>
              <c:idx val="7"/>
              <c:layout>
                <c:manualLayout>
                  <c:x val="2.6402637519540809E-3"/>
                  <c:y val="-2.7956989247311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A4-4FC5-94CE-EFCC170D5DCE}"/>
                </c:ext>
              </c:extLst>
            </c:dLbl>
            <c:dLbl>
              <c:idx val="10"/>
              <c:layout>
                <c:manualLayout>
                  <c:x val="2.6281437147092548E-2"/>
                  <c:y val="-1.8666869456321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A4-4FC5-94CE-EFCC170D5DCE}"/>
                </c:ext>
              </c:extLst>
            </c:dLbl>
            <c:dLbl>
              <c:idx val="11"/>
              <c:layout>
                <c:manualLayout>
                  <c:x val="-8.5808571938507633E-2"/>
                  <c:y val="-1.8079078824824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A4-4FC5-94CE-EFCC170D5DCE}"/>
                </c:ext>
              </c:extLst>
            </c:dLbl>
            <c:dLbl>
              <c:idx val="12"/>
              <c:layout>
                <c:manualLayout>
                  <c:x val="1.6982029918583528E-2"/>
                  <c:y val="-7.6016507965655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A4-4FC5-94CE-EFCC170D5DCE}"/>
                </c:ext>
              </c:extLst>
            </c:dLbl>
            <c:dLbl>
              <c:idx val="13"/>
              <c:layout>
                <c:manualLayout>
                  <c:x val="-7.1487540788437179E-2"/>
                  <c:y val="-2.588126326974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A4-4FC5-94CE-EFCC170D5DCE}"/>
                </c:ext>
              </c:extLst>
            </c:dLbl>
            <c:dLbl>
              <c:idx val="14"/>
              <c:layout>
                <c:manualLayout>
                  <c:x val="-3.7723982432704703E-3"/>
                  <c:y val="-3.930795927782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A4-4FC5-94CE-EFCC170D5DCE}"/>
                </c:ext>
              </c:extLst>
            </c:dLbl>
            <c:dLbl>
              <c:idx val="15"/>
              <c:layout>
                <c:manualLayout>
                  <c:x val="2.9392313909913635E-3"/>
                  <c:y val="-2.9328566863884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A4-4FC5-94CE-EFCC170D5D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'finançament obtingut'!$C$2:$R$2</c:f>
              <c:strCache>
                <c:ptCount val="16"/>
                <c:pt idx="0">
                  <c:v>curs 2005/06</c:v>
                </c:pt>
                <c:pt idx="1">
                  <c:v>curs 2006/07</c:v>
                </c:pt>
                <c:pt idx="2">
                  <c:v>curs  2007/08</c:v>
                </c:pt>
                <c:pt idx="3">
                  <c:v>curs 2008/09</c:v>
                </c:pt>
                <c:pt idx="4">
                  <c:v>curs 2009/10</c:v>
                </c:pt>
                <c:pt idx="5">
                  <c:v>curs 2010/11</c:v>
                </c:pt>
                <c:pt idx="6">
                  <c:v>curs 2011/12</c:v>
                </c:pt>
                <c:pt idx="7">
                  <c:v>curs 2012/13</c:v>
                </c:pt>
                <c:pt idx="8">
                  <c:v>curs 2013/14</c:v>
                </c:pt>
                <c:pt idx="9">
                  <c:v>curs 2014/15</c:v>
                </c:pt>
                <c:pt idx="10">
                  <c:v>curs 15/16</c:v>
                </c:pt>
                <c:pt idx="11">
                  <c:v>curs 2016/17</c:v>
                </c:pt>
                <c:pt idx="12">
                  <c:v>curs 2017/18</c:v>
                </c:pt>
                <c:pt idx="13">
                  <c:v>curs 2018/19</c:v>
                </c:pt>
                <c:pt idx="14">
                  <c:v>curs 2019/20</c:v>
                </c:pt>
                <c:pt idx="15">
                  <c:v>Curs 2020/21</c:v>
                </c:pt>
              </c:strCache>
            </c:strRef>
          </c:cat>
          <c:val>
            <c:numRef>
              <c:f>'finançament obtingut'!$C$6:$R$6</c:f>
              <c:numCache>
                <c:formatCode>#,##0.00\ "€"</c:formatCode>
                <c:ptCount val="16"/>
                <c:pt idx="0">
                  <c:v>142641</c:v>
                </c:pt>
                <c:pt idx="1">
                  <c:v>404779.31</c:v>
                </c:pt>
                <c:pt idx="2">
                  <c:v>257488.11</c:v>
                </c:pt>
                <c:pt idx="3">
                  <c:v>455236.92</c:v>
                </c:pt>
                <c:pt idx="4">
                  <c:v>453613.19</c:v>
                </c:pt>
                <c:pt idx="5">
                  <c:v>188845.91</c:v>
                </c:pt>
                <c:pt idx="6">
                  <c:v>323267.83</c:v>
                </c:pt>
                <c:pt idx="7" formatCode="&quot;€&quot;#,##0.00_);[Red]\(&quot;€&quot;#,##0.00\)">
                  <c:v>339919.02</c:v>
                </c:pt>
                <c:pt idx="8">
                  <c:v>525404.92000000004</c:v>
                </c:pt>
                <c:pt idx="9">
                  <c:v>700837.04</c:v>
                </c:pt>
                <c:pt idx="10">
                  <c:v>1745482</c:v>
                </c:pt>
                <c:pt idx="11">
                  <c:v>2522998.84</c:v>
                </c:pt>
                <c:pt idx="12">
                  <c:v>1913863.43</c:v>
                </c:pt>
                <c:pt idx="13">
                  <c:v>3578124.3</c:v>
                </c:pt>
                <c:pt idx="14">
                  <c:v>3735320.16</c:v>
                </c:pt>
                <c:pt idx="15" formatCode="#,##0.00">
                  <c:v>2019580.33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EA4-4FC5-94CE-EFCC170D5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8166160"/>
        <c:axId val="668167728"/>
      </c:lineChart>
      <c:catAx>
        <c:axId val="66817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a-ES"/>
          </a:p>
        </c:txPr>
        <c:crossAx val="668166944"/>
        <c:crosses val="autoZero"/>
        <c:auto val="1"/>
        <c:lblAlgn val="l"/>
        <c:lblOffset val="100"/>
        <c:noMultiLvlLbl val="0"/>
      </c:catAx>
      <c:valAx>
        <c:axId val="66816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8170080"/>
        <c:crosses val="autoZero"/>
        <c:crossBetween val="between"/>
      </c:valAx>
      <c:valAx>
        <c:axId val="668167728"/>
        <c:scaling>
          <c:orientation val="minMax"/>
        </c:scaling>
        <c:delete val="0"/>
        <c:axPos val="r"/>
        <c:numFmt formatCode="#,##0\ &quot;€&quot;" sourceLinked="0"/>
        <c:majorTickMark val="out"/>
        <c:minorTickMark val="none"/>
        <c:tickLblPos val="nextTo"/>
        <c:crossAx val="668166160"/>
        <c:crosses val="max"/>
        <c:crossBetween val="between"/>
      </c:valAx>
      <c:catAx>
        <c:axId val="66816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6816772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06714785651792"/>
          <c:y val="0.17171296296296298"/>
          <c:w val="0.79593285214348208"/>
          <c:h val="0.67003098571011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Evolució_finançament_sol·licita!$A$2</c:f>
              <c:strCache>
                <c:ptCount val="1"/>
                <c:pt idx="0">
                  <c:v> Import sol·licitat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Evolució_finançament_sol·licita!$B$1:$M$1</c:f>
              <c:strCache>
                <c:ptCount val="12"/>
                <c:pt idx="0">
                  <c:v> Curs 2008-09</c:v>
                </c:pt>
                <c:pt idx="1">
                  <c:v>Curs 2009-10</c:v>
                </c:pt>
                <c:pt idx="2">
                  <c:v>Curs 2010-11</c:v>
                </c:pt>
                <c:pt idx="3">
                  <c:v>Curs 2011-12</c:v>
                </c:pt>
                <c:pt idx="4">
                  <c:v>Curs 2012-13</c:v>
                </c:pt>
                <c:pt idx="5">
                  <c:v>Curs 2013-14</c:v>
                </c:pt>
                <c:pt idx="6">
                  <c:v>Curs 2014-15</c:v>
                </c:pt>
                <c:pt idx="7">
                  <c:v>Curs 2015-16</c:v>
                </c:pt>
                <c:pt idx="8">
                  <c:v>Curs 2016-17</c:v>
                </c:pt>
                <c:pt idx="9">
                  <c:v>Curs 2017-18</c:v>
                </c:pt>
                <c:pt idx="10">
                  <c:v>Curs 2018-19</c:v>
                </c:pt>
                <c:pt idx="11">
                  <c:v>Curs 2019-20</c:v>
                </c:pt>
              </c:strCache>
            </c:strRef>
          </c:cat>
          <c:val>
            <c:numRef>
              <c:f>Evolució_finançament_sol·licita!$B$2:$M$2</c:f>
              <c:numCache>
                <c:formatCode>#,##0\ "€"</c:formatCode>
                <c:ptCount val="12"/>
                <c:pt idx="0">
                  <c:v>2704337.69</c:v>
                </c:pt>
                <c:pt idx="1">
                  <c:v>2098651.77</c:v>
                </c:pt>
                <c:pt idx="2">
                  <c:v>1278554.22</c:v>
                </c:pt>
                <c:pt idx="3">
                  <c:v>2420272</c:v>
                </c:pt>
                <c:pt idx="4" formatCode="#,##0.00\ &quot;€&quot;">
                  <c:v>5570173.3099999996</c:v>
                </c:pt>
                <c:pt idx="5" formatCode="#,##0.00\ &quot;€&quot;">
                  <c:v>8764228.4000000004</c:v>
                </c:pt>
                <c:pt idx="6" formatCode="&quot;€&quot;#,##0.00_);[Red]\(&quot;€&quot;#,##0.00\)">
                  <c:v>15427177.220000001</c:v>
                </c:pt>
                <c:pt idx="7" formatCode="&quot;€&quot;#,##0.00_);[Red]\(&quot;€&quot;#,##0.00\)">
                  <c:v>14213722.99</c:v>
                </c:pt>
                <c:pt idx="8" formatCode="#,##0.00\ &quot;€&quot;">
                  <c:v>13331455.560000001</c:v>
                </c:pt>
                <c:pt idx="9" formatCode="#,##0.00\ &quot;€&quot;">
                  <c:v>18129070.359999999</c:v>
                </c:pt>
                <c:pt idx="10" formatCode="#,##0.00\ &quot;€&quot;">
                  <c:v>11853122.85</c:v>
                </c:pt>
                <c:pt idx="11" formatCode="#,##0.00\ &quot;€&quot;">
                  <c:v>20562831.120000001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4-4500-A8F9-EFF96F6D7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171256"/>
        <c:axId val="668164592"/>
      </c:barChart>
      <c:catAx>
        <c:axId val="66817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68164592"/>
        <c:crosses val="autoZero"/>
        <c:auto val="1"/>
        <c:lblAlgn val="ctr"/>
        <c:lblOffset val="100"/>
        <c:noMultiLvlLbl val="0"/>
      </c:catAx>
      <c:valAx>
        <c:axId val="66816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6817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Curs 2019-20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18798381452318463"/>
          <c:y val="0.16708333333333336"/>
          <c:w val="0.7953495188101487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Evolució_finançament_sol·licita!$A$24:$A$27</c:f>
              <c:strCache>
                <c:ptCount val="4"/>
                <c:pt idx="0">
                  <c:v>Sol·licitat</c:v>
                </c:pt>
                <c:pt idx="1">
                  <c:v>Internacional</c:v>
                </c:pt>
                <c:pt idx="2">
                  <c:v>Estatal</c:v>
                </c:pt>
                <c:pt idx="3">
                  <c:v>Autonòmic</c:v>
                </c:pt>
              </c:strCache>
            </c:strRef>
          </c:cat>
          <c:val>
            <c:numRef>
              <c:f>Evolució_finançament_sol·licita!$B$24:$B$27</c:f>
              <c:numCache>
                <c:formatCode>#,##0.00\ "€"</c:formatCode>
                <c:ptCount val="4"/>
                <c:pt idx="0">
                  <c:v>20562831.120000001</c:v>
                </c:pt>
                <c:pt idx="1">
                  <c:v>15336763.26</c:v>
                </c:pt>
                <c:pt idx="2">
                  <c:v>3722307.66</c:v>
                </c:pt>
                <c:pt idx="3">
                  <c:v>1503760.2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7-40C5-9FEF-6FD5FE330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175176"/>
        <c:axId val="668175568"/>
      </c:barChart>
      <c:catAx>
        <c:axId val="66817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68175568"/>
        <c:crossesAt val="0"/>
        <c:auto val="1"/>
        <c:lblAlgn val="ctr"/>
        <c:lblOffset val="100"/>
        <c:noMultiLvlLbl val="0"/>
      </c:catAx>
      <c:valAx>
        <c:axId val="66817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6817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Projectes_europeus!$C$8</c:f>
              <c:strCache>
                <c:ptCount val="1"/>
                <c:pt idx="0">
                  <c:v>Nombre de projectes europeus vigents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Projectes_europeus!$D$7:$O$7</c:f>
              <c:strCache>
                <c:ptCount val="12"/>
                <c:pt idx="0">
                  <c:v>Curs 08-09</c:v>
                </c:pt>
                <c:pt idx="1">
                  <c:v>Curs 09-10</c:v>
                </c:pt>
                <c:pt idx="2">
                  <c:v>Curs 10-11</c:v>
                </c:pt>
                <c:pt idx="3">
                  <c:v>Curs 11-12</c:v>
                </c:pt>
                <c:pt idx="4">
                  <c:v>Curs 12-13</c:v>
                </c:pt>
                <c:pt idx="5">
                  <c:v>Curs 13-14</c:v>
                </c:pt>
                <c:pt idx="6">
                  <c:v>Curs 14-15</c:v>
                </c:pt>
                <c:pt idx="7">
                  <c:v>Curs 15-16</c:v>
                </c:pt>
                <c:pt idx="8">
                  <c:v>Curs 16-17</c:v>
                </c:pt>
                <c:pt idx="9">
                  <c:v>Curs 17-18</c:v>
                </c:pt>
                <c:pt idx="10">
                  <c:v>Curs 18-19</c:v>
                </c:pt>
                <c:pt idx="11">
                  <c:v>Curs 19-20</c:v>
                </c:pt>
              </c:strCache>
            </c:strRef>
          </c:cat>
          <c:val>
            <c:numRef>
              <c:f>Projectes_europeus!$D$8:$O$8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7</c:v>
                </c:pt>
                <c:pt idx="8">
                  <c:v>12</c:v>
                </c:pt>
                <c:pt idx="9">
                  <c:v>19</c:v>
                </c:pt>
                <c:pt idx="10">
                  <c:v>29</c:v>
                </c:pt>
                <c:pt idx="1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7-46AF-83A2-7F5C5777E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092456"/>
        <c:axId val="531090888"/>
      </c:barChart>
      <c:lineChart>
        <c:grouping val="standard"/>
        <c:varyColors val="0"/>
        <c:ser>
          <c:idx val="1"/>
          <c:order val="1"/>
          <c:tx>
            <c:strRef>
              <c:f>Projectes_europeus!$C$9</c:f>
              <c:strCache>
                <c:ptCount val="1"/>
                <c:pt idx="0">
                  <c:v>Sol·licituds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Projectes_europeus!$D$7:$O$7</c:f>
              <c:strCache>
                <c:ptCount val="12"/>
                <c:pt idx="0">
                  <c:v>Curs 08-09</c:v>
                </c:pt>
                <c:pt idx="1">
                  <c:v>Curs 09-10</c:v>
                </c:pt>
                <c:pt idx="2">
                  <c:v>Curs 10-11</c:v>
                </c:pt>
                <c:pt idx="3">
                  <c:v>Curs 11-12</c:v>
                </c:pt>
                <c:pt idx="4">
                  <c:v>Curs 12-13</c:v>
                </c:pt>
                <c:pt idx="5">
                  <c:v>Curs 13-14</c:v>
                </c:pt>
                <c:pt idx="6">
                  <c:v>Curs 14-15</c:v>
                </c:pt>
                <c:pt idx="7">
                  <c:v>Curs 15-16</c:v>
                </c:pt>
                <c:pt idx="8">
                  <c:v>Curs 16-17</c:v>
                </c:pt>
                <c:pt idx="9">
                  <c:v>Curs 17-18</c:v>
                </c:pt>
                <c:pt idx="10">
                  <c:v>Curs 18-19</c:v>
                </c:pt>
                <c:pt idx="11">
                  <c:v>Curs 19-20</c:v>
                </c:pt>
              </c:strCache>
            </c:strRef>
          </c:cat>
          <c:val>
            <c:numRef>
              <c:f>Projectes_europeus!$D$9:$O$9</c:f>
              <c:numCache>
                <c:formatCode>General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  <c:pt idx="4">
                  <c:v>8</c:v>
                </c:pt>
                <c:pt idx="5">
                  <c:v>19</c:v>
                </c:pt>
                <c:pt idx="6">
                  <c:v>48</c:v>
                </c:pt>
                <c:pt idx="7">
                  <c:v>36</c:v>
                </c:pt>
                <c:pt idx="8">
                  <c:v>28</c:v>
                </c:pt>
                <c:pt idx="9">
                  <c:v>47</c:v>
                </c:pt>
                <c:pt idx="10">
                  <c:v>45</c:v>
                </c:pt>
                <c:pt idx="11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37-46AF-83A2-7F5C5777E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092456"/>
        <c:axId val="531090888"/>
      </c:lineChart>
      <c:catAx>
        <c:axId val="53109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31090888"/>
        <c:crosses val="autoZero"/>
        <c:auto val="1"/>
        <c:lblAlgn val="ctr"/>
        <c:lblOffset val="100"/>
        <c:noMultiLvlLbl val="0"/>
      </c:catAx>
      <c:valAx>
        <c:axId val="53109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31092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250112291871137E-2"/>
          <c:y val="2.1401912591770177E-2"/>
          <c:w val="0.6981842551693237"/>
          <c:h val="0.863597389976210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'Gràfic presentacions PPT'!$A$5</c:f>
              <c:strCache>
                <c:ptCount val="1"/>
                <c:pt idx="0">
                  <c:v>Becaris FI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2000"/>
                    <a:shade val="51000"/>
                    <a:satMod val="130000"/>
                  </a:schemeClr>
                </a:gs>
                <a:gs pos="80000">
                  <a:schemeClr val="accent2">
                    <a:tint val="42000"/>
                    <a:shade val="93000"/>
                    <a:satMod val="130000"/>
                  </a:schemeClr>
                </a:gs>
                <a:gs pos="100000">
                  <a:schemeClr val="accent2">
                    <a:tint val="4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PPT'!$B$4:$P$4</c:f>
              <c:strCache>
                <c:ptCount val="1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</c:strCache>
            </c:strRef>
          </c:cat>
          <c:val>
            <c:numRef>
              <c:f>'Gràfic presentacions PPT'!$B$5:$P$5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7-46E5-B8CF-C03B2F4B157A}"/>
            </c:ext>
          </c:extLst>
        </c:ser>
        <c:ser>
          <c:idx val="1"/>
          <c:order val="1"/>
          <c:tx>
            <c:strRef>
              <c:f>'Gràfic presentacions PPT'!$A$6</c:f>
              <c:strCache>
                <c:ptCount val="1"/>
                <c:pt idx="0">
                  <c:v>Becaris FPU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4000"/>
                    <a:shade val="51000"/>
                    <a:satMod val="130000"/>
                  </a:schemeClr>
                </a:gs>
                <a:gs pos="80000">
                  <a:schemeClr val="accent2">
                    <a:tint val="54000"/>
                    <a:shade val="93000"/>
                    <a:satMod val="130000"/>
                  </a:schemeClr>
                </a:gs>
                <a:gs pos="100000">
                  <a:schemeClr val="accent2">
                    <a:tint val="54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PPT'!$B$4:$P$4</c:f>
              <c:strCache>
                <c:ptCount val="1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</c:strCache>
            </c:strRef>
          </c:cat>
          <c:val>
            <c:numRef>
              <c:f>'Gràfic presentacions PPT'!$B$6:$P$6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E7-46E5-B8CF-C03B2F4B157A}"/>
            </c:ext>
          </c:extLst>
        </c:ser>
        <c:ser>
          <c:idx val="2"/>
          <c:order val="2"/>
          <c:tx>
            <c:strRef>
              <c:f>'Gràfic presentacions PPT'!$A$7</c:f>
              <c:strCache>
                <c:ptCount val="1"/>
                <c:pt idx="0">
                  <c:v>Becaris FPI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hade val="51000"/>
                    <a:satMod val="130000"/>
                  </a:schemeClr>
                </a:gs>
                <a:gs pos="80000">
                  <a:schemeClr val="accent2">
                    <a:tint val="65000"/>
                    <a:shade val="93000"/>
                    <a:satMod val="130000"/>
                  </a:schemeClr>
                </a:gs>
                <a:gs pos="100000">
                  <a:schemeClr val="accent2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PPT'!$B$4:$P$4</c:f>
              <c:strCache>
                <c:ptCount val="1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</c:strCache>
            </c:strRef>
          </c:cat>
          <c:val>
            <c:numRef>
              <c:f>'Gràfic presentacions PPT'!$B$7:$P$7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E7-46E5-B8CF-C03B2F4B157A}"/>
            </c:ext>
          </c:extLst>
        </c:ser>
        <c:ser>
          <c:idx val="3"/>
          <c:order val="3"/>
          <c:tx>
            <c:strRef>
              <c:f>'Gràfic presentacions PPT'!$A$8</c:f>
              <c:strCache>
                <c:ptCount val="1"/>
                <c:pt idx="0">
                  <c:v>ITN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51000"/>
                    <a:satMod val="130000"/>
                  </a:schemeClr>
                </a:gs>
                <a:gs pos="80000">
                  <a:schemeClr val="accent2">
                    <a:tint val="77000"/>
                    <a:shade val="93000"/>
                    <a:satMod val="130000"/>
                  </a:schemeClr>
                </a:gs>
                <a:gs pos="100000">
                  <a:schemeClr val="accent2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PPT'!$B$4:$P$4</c:f>
              <c:strCache>
                <c:ptCount val="1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</c:strCache>
            </c:strRef>
          </c:cat>
          <c:val>
            <c:numRef>
              <c:f>'Gràfic presentacions PPT'!$B$8:$P$8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E7-46E5-B8CF-C03B2F4B157A}"/>
            </c:ext>
          </c:extLst>
        </c:ser>
        <c:ser>
          <c:idx val="4"/>
          <c:order val="4"/>
          <c:tx>
            <c:strRef>
              <c:f>'Gràfic presentacions PPT'!$A$9</c:f>
              <c:strCache>
                <c:ptCount val="1"/>
                <c:pt idx="0">
                  <c:v>Becaris UVic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9000"/>
                    <a:shade val="51000"/>
                    <a:satMod val="130000"/>
                  </a:schemeClr>
                </a:gs>
                <a:gs pos="80000">
                  <a:schemeClr val="accent2">
                    <a:tint val="89000"/>
                    <a:shade val="93000"/>
                    <a:satMod val="130000"/>
                  </a:schemeClr>
                </a:gs>
                <a:gs pos="100000">
                  <a:schemeClr val="accent2">
                    <a:tint val="89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PPT'!$B$4:$P$4</c:f>
              <c:strCache>
                <c:ptCount val="1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</c:strCache>
            </c:strRef>
          </c:cat>
          <c:val>
            <c:numRef>
              <c:f>'Gràfic presentacions PPT'!$B$9:$P$9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8</c:v>
                </c:pt>
                <c:pt idx="13">
                  <c:v>7</c:v>
                </c:pt>
                <c:pt idx="1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E7-46E5-B8CF-C03B2F4B157A}"/>
            </c:ext>
          </c:extLst>
        </c:ser>
        <c:ser>
          <c:idx val="5"/>
          <c:order val="5"/>
          <c:tx>
            <c:strRef>
              <c:f>'Gràfic presentacions PPT'!$A$10</c:f>
              <c:strCache>
                <c:ptCount val="1"/>
                <c:pt idx="0">
                  <c:v>Becaris Pla doctorats industrials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PPT'!$B$4:$P$4</c:f>
              <c:strCache>
                <c:ptCount val="1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</c:strCache>
            </c:strRef>
          </c:cat>
          <c:val>
            <c:numRef>
              <c:f>'Gràfic presentacions PPT'!$B$10:$P$10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5</c:v>
                </c:pt>
                <c:pt idx="10">
                  <c:v>11</c:v>
                </c:pt>
                <c:pt idx="11">
                  <c:v>13</c:v>
                </c:pt>
                <c:pt idx="12">
                  <c:v>11</c:v>
                </c:pt>
                <c:pt idx="13">
                  <c:v>15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E7-46E5-B8CF-C03B2F4B157A}"/>
            </c:ext>
          </c:extLst>
        </c:ser>
        <c:ser>
          <c:idx val="6"/>
          <c:order val="6"/>
          <c:tx>
            <c:strRef>
              <c:f>'Gràfic presentacions PPT'!$A$11</c:f>
              <c:strCache>
                <c:ptCount val="1"/>
                <c:pt idx="0">
                  <c:v>Becaris finançats per mecenes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8000"/>
                    <a:shade val="51000"/>
                    <a:satMod val="130000"/>
                  </a:schemeClr>
                </a:gs>
                <a:gs pos="80000">
                  <a:schemeClr val="accent2">
                    <a:shade val="88000"/>
                    <a:shade val="93000"/>
                    <a:satMod val="130000"/>
                  </a:schemeClr>
                </a:gs>
                <a:gs pos="100000">
                  <a:schemeClr val="accent2">
                    <a:shade val="88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PPT'!$B$4:$P$4</c:f>
              <c:strCache>
                <c:ptCount val="1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</c:strCache>
            </c:strRef>
          </c:cat>
          <c:val>
            <c:numRef>
              <c:f>'Gràfic presentacions PPT'!$B$11:$P$11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E7-46E5-B8CF-C03B2F4B157A}"/>
            </c:ext>
          </c:extLst>
        </c:ser>
        <c:ser>
          <c:idx val="7"/>
          <c:order val="7"/>
          <c:tx>
            <c:strRef>
              <c:f>'Gràfic presentacions PPT'!$A$12</c:f>
              <c:strCache>
                <c:ptCount val="1"/>
                <c:pt idx="0">
                  <c:v>Becaris projectes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PPT'!$B$4:$P$4</c:f>
              <c:strCache>
                <c:ptCount val="1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</c:strCache>
            </c:strRef>
          </c:cat>
          <c:val>
            <c:numRef>
              <c:f>'Gràfic presentacions PPT'!$B$12:$P$12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6</c:v>
                </c:pt>
                <c:pt idx="12">
                  <c:v>5</c:v>
                </c:pt>
                <c:pt idx="13">
                  <c:v>9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E7-46E5-B8CF-C03B2F4B157A}"/>
            </c:ext>
          </c:extLst>
        </c:ser>
        <c:ser>
          <c:idx val="8"/>
          <c:order val="8"/>
          <c:tx>
            <c:strRef>
              <c:f>'Gràfic presentacions PPT'!$A$13</c:f>
              <c:strCache>
                <c:ptCount val="1"/>
                <c:pt idx="0">
                  <c:v>Becaris vinculats a dedicacions de recerca del PDI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shade val="51000"/>
                    <a:satMod val="130000"/>
                  </a:schemeClr>
                </a:gs>
                <a:gs pos="80000">
                  <a:schemeClr val="accent2">
                    <a:shade val="65000"/>
                    <a:shade val="93000"/>
                    <a:satMod val="130000"/>
                  </a:schemeClr>
                </a:gs>
                <a:gs pos="100000">
                  <a:schemeClr val="accent2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PPT'!$B$4:$P$4</c:f>
              <c:strCache>
                <c:ptCount val="1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</c:strCache>
            </c:strRef>
          </c:cat>
          <c:val>
            <c:numRef>
              <c:f>'Gràfic presentacions PPT'!$B$13:$P$13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8-5BE7-46E5-B8CF-C03B2F4B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-552210288"/>
        <c:axId val="-400411472"/>
      </c:barChart>
      <c:lineChart>
        <c:grouping val="stacked"/>
        <c:varyColors val="0"/>
        <c:ser>
          <c:idx val="9"/>
          <c:order val="9"/>
          <c:tx>
            <c:strRef>
              <c:f>'Gràfic presentacions PPT'!$A$14</c:f>
              <c:strCache>
                <c:ptCount val="1"/>
                <c:pt idx="0">
                  <c:v>Tesis inscrites</c:v>
                </c:pt>
              </c:strCache>
            </c:strRef>
          </c:tx>
          <c:spPr>
            <a:ln w="31750" cap="rnd">
              <a:solidFill>
                <a:schemeClr val="accent2">
                  <a:shade val="53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3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53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5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cat>
            <c:strRef>
              <c:f>'Gràfic presentacions PPT'!$B$4:$P$4</c:f>
              <c:strCache>
                <c:ptCount val="1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</c:strCache>
            </c:strRef>
          </c:cat>
          <c:val>
            <c:numRef>
              <c:f>'Gràfic presentacions PPT'!$B$14:$P$14</c:f>
              <c:numCache>
                <c:formatCode>General</c:formatCode>
                <c:ptCount val="15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38</c:v>
                </c:pt>
                <c:pt idx="6">
                  <c:v>83</c:v>
                </c:pt>
                <c:pt idx="7">
                  <c:v>109</c:v>
                </c:pt>
                <c:pt idx="8">
                  <c:v>133</c:v>
                </c:pt>
                <c:pt idx="9">
                  <c:v>148</c:v>
                </c:pt>
                <c:pt idx="10">
                  <c:v>165</c:v>
                </c:pt>
                <c:pt idx="11">
                  <c:v>181</c:v>
                </c:pt>
                <c:pt idx="12">
                  <c:v>190</c:v>
                </c:pt>
                <c:pt idx="13">
                  <c:v>225</c:v>
                </c:pt>
                <c:pt idx="14">
                  <c:v>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BE7-46E5-B8CF-C03B2F4B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00421808"/>
        <c:axId val="-400409840"/>
      </c:lineChart>
      <c:scatterChart>
        <c:scatterStyle val="lineMarker"/>
        <c:varyColors val="0"/>
        <c:ser>
          <c:idx val="10"/>
          <c:order val="10"/>
          <c:tx>
            <c:strRef>
              <c:f>'Gràfic presentacions PPT'!$A$15</c:f>
              <c:strCache>
                <c:ptCount val="1"/>
                <c:pt idx="0">
                  <c:v>Tesis llegides</c:v>
                </c:pt>
              </c:strCache>
            </c:strRef>
          </c:tx>
          <c:spPr>
            <a:ln w="31750" cap="rnd">
              <a:solidFill>
                <a:schemeClr val="accent2">
                  <a:shade val="41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41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41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41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strRef>
              <c:f>'Gràfic presentacions PPT'!$B$4:$P$4</c:f>
              <c:strCache>
                <c:ptCount val="1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</c:strCache>
            </c:strRef>
          </c:xVal>
          <c:yVal>
            <c:numRef>
              <c:f>'Gràfic presentacions PPT'!$B$15:$P$15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8</c:v>
                </c:pt>
                <c:pt idx="8">
                  <c:v>9</c:v>
                </c:pt>
                <c:pt idx="9">
                  <c:v>12</c:v>
                </c:pt>
                <c:pt idx="10">
                  <c:v>16</c:v>
                </c:pt>
                <c:pt idx="11">
                  <c:v>22</c:v>
                </c:pt>
                <c:pt idx="12">
                  <c:v>24</c:v>
                </c:pt>
                <c:pt idx="13">
                  <c:v>10</c:v>
                </c:pt>
                <c:pt idx="14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5BE7-46E5-B8CF-C03B2F4B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00421808"/>
        <c:axId val="-400409840"/>
      </c:scatterChart>
      <c:catAx>
        <c:axId val="-552210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-400411472"/>
        <c:crosses val="autoZero"/>
        <c:auto val="1"/>
        <c:lblAlgn val="ctr"/>
        <c:lblOffset val="100"/>
        <c:noMultiLvlLbl val="0"/>
      </c:catAx>
      <c:valAx>
        <c:axId val="-40041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-552210288"/>
        <c:crosses val="autoZero"/>
        <c:crossBetween val="between"/>
      </c:valAx>
      <c:valAx>
        <c:axId val="-40040984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-400421808"/>
        <c:crosses val="max"/>
        <c:crossBetween val="between"/>
      </c:valAx>
      <c:catAx>
        <c:axId val="-40042180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-40040984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5.3890568225597846E-2"/>
          <c:y val="5.0301788129077964E-2"/>
          <c:w val="0.27786860008159286"/>
          <c:h val="0.43278823967388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Evolució dels nombre de recursos obtinguts en ajuts predoctorals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'Talent (2)'!$B$7</c:f>
              <c:strCache>
                <c:ptCount val="1"/>
                <c:pt idx="0">
                  <c:v>FI</c:v>
                </c:pt>
              </c:strCache>
            </c:strRef>
          </c:tx>
          <c:spPr>
            <a:solidFill>
              <a:schemeClr val="accent2">
                <a:tint val="4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'Talent (2)'!$C$5:$P$5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'Talent (2)'!$C$7:$P$7</c:f>
              <c:numCache>
                <c:formatCode>General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A-472A-AA1D-09A20CEDA33F}"/>
            </c:ext>
          </c:extLst>
        </c:ser>
        <c:ser>
          <c:idx val="2"/>
          <c:order val="2"/>
          <c:tx>
            <c:strRef>
              <c:f>'Talent (2)'!$B$8</c:f>
              <c:strCache>
                <c:ptCount val="1"/>
                <c:pt idx="0">
                  <c:v>FPU</c:v>
                </c:pt>
              </c:strCache>
            </c:strRef>
          </c:tx>
          <c:spPr>
            <a:solidFill>
              <a:schemeClr val="accent2">
                <a:tint val="57000"/>
              </a:schemeClr>
            </a:solidFill>
            <a:ln>
              <a:noFill/>
            </a:ln>
            <a:effectLst/>
          </c:spPr>
          <c:invertIfNegative val="0"/>
          <c:cat>
            <c:strRef>
              <c:f>'Talent (2)'!$C$5:$P$5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'Talent (2)'!$C$8:$P$8</c:f>
              <c:numCache>
                <c:formatCode>General</c:formatCode>
                <c:ptCount val="14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A-472A-AA1D-09A20CEDA33F}"/>
            </c:ext>
          </c:extLst>
        </c:ser>
        <c:ser>
          <c:idx val="3"/>
          <c:order val="3"/>
          <c:tx>
            <c:strRef>
              <c:f>'Talent (2)'!$B$9</c:f>
              <c:strCache>
                <c:ptCount val="1"/>
                <c:pt idx="0">
                  <c:v>FPI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'Talent (2)'!$C$5:$P$5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'Talent (2)'!$C$9:$P$9</c:f>
              <c:numCache>
                <c:formatCode>General</c:formatCode>
                <c:ptCount val="14"/>
                <c:pt idx="2">
                  <c:v>1</c:v>
                </c:pt>
                <c:pt idx="3">
                  <c:v>1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A-472A-AA1D-09A20CEDA33F}"/>
            </c:ext>
          </c:extLst>
        </c:ser>
        <c:ser>
          <c:idx val="5"/>
          <c:order val="5"/>
          <c:tx>
            <c:strRef>
              <c:f>'Talent (2)'!$B$11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2">
                <a:tint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'Talent (2)'!$C$5:$P$5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'Talent (2)'!$C$11:$P$11</c:f>
              <c:numCache>
                <c:formatCode>General</c:formatCode>
                <c:ptCount val="14"/>
                <c:pt idx="7">
                  <c:v>3</c:v>
                </c:pt>
                <c:pt idx="8">
                  <c:v>3</c:v>
                </c:pt>
                <c:pt idx="9">
                  <c:v>11</c:v>
                </c:pt>
                <c:pt idx="10">
                  <c:v>11</c:v>
                </c:pt>
                <c:pt idx="11">
                  <c:v>13</c:v>
                </c:pt>
                <c:pt idx="12">
                  <c:v>15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0A-472A-AA1D-09A20CEDA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100"/>
        <c:axId val="725280608"/>
        <c:axId val="725282904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'Talent (2)'!$B$10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tint val="74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a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'Talent (2)'!$C$5:$P$5</c15:sqref>
                        </c15:formulaRef>
                      </c:ext>
                    </c:extLst>
                    <c:strCache>
                      <c:ptCount val="14"/>
                      <c:pt idx="0">
                        <c:v> 2006-07</c:v>
                      </c:pt>
                      <c:pt idx="1">
                        <c:v> 2007-08</c:v>
                      </c:pt>
                      <c:pt idx="2">
                        <c:v> 2008-09</c:v>
                      </c:pt>
                      <c:pt idx="3">
                        <c:v> 2009-10</c:v>
                      </c:pt>
                      <c:pt idx="4">
                        <c:v> 2010-11</c:v>
                      </c:pt>
                      <c:pt idx="5">
                        <c:v> 2011-12</c:v>
                      </c:pt>
                      <c:pt idx="6">
                        <c:v> 2012-13</c:v>
                      </c:pt>
                      <c:pt idx="7">
                        <c:v> 2013-14</c:v>
                      </c:pt>
                      <c:pt idx="8">
                        <c:v> 2014-15</c:v>
                      </c:pt>
                      <c:pt idx="9">
                        <c:v> 2015-16</c:v>
                      </c:pt>
                      <c:pt idx="10">
                        <c:v>2016-17</c:v>
                      </c:pt>
                      <c:pt idx="11">
                        <c:v>2017-18</c:v>
                      </c:pt>
                      <c:pt idx="12">
                        <c:v>2018-19</c:v>
                      </c:pt>
                      <c:pt idx="13">
                        <c:v>2019-20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'Talent (2)'!$C$10:$P$10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00A-472A-AA1D-09A20CEDA33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(2)'!$B$12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tint val="9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a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(2)'!$C$5:$P$5</c15:sqref>
                        </c15:formulaRef>
                      </c:ext>
                    </c:extLst>
                    <c:strCache>
                      <c:ptCount val="14"/>
                      <c:pt idx="0">
                        <c:v> 2006-07</c:v>
                      </c:pt>
                      <c:pt idx="1">
                        <c:v> 2007-08</c:v>
                      </c:pt>
                      <c:pt idx="2">
                        <c:v> 2008-09</c:v>
                      </c:pt>
                      <c:pt idx="3">
                        <c:v> 2009-10</c:v>
                      </c:pt>
                      <c:pt idx="4">
                        <c:v> 2010-11</c:v>
                      </c:pt>
                      <c:pt idx="5">
                        <c:v> 2011-12</c:v>
                      </c:pt>
                      <c:pt idx="6">
                        <c:v> 2012-13</c:v>
                      </c:pt>
                      <c:pt idx="7">
                        <c:v> 2013-14</c:v>
                      </c:pt>
                      <c:pt idx="8">
                        <c:v> 2014-15</c:v>
                      </c:pt>
                      <c:pt idx="9">
                        <c:v> 2015-16</c:v>
                      </c:pt>
                      <c:pt idx="10">
                        <c:v>2016-17</c:v>
                      </c:pt>
                      <c:pt idx="11">
                        <c:v>2017-18</c:v>
                      </c:pt>
                      <c:pt idx="12">
                        <c:v>2018-19</c:v>
                      </c:pt>
                      <c:pt idx="13">
                        <c:v>2019-20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(2)'!$C$12:$P$12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00A-472A-AA1D-09A20CEDA33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(2)'!$B$13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a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(2)'!$C$5:$P$5</c15:sqref>
                        </c15:formulaRef>
                      </c:ext>
                    </c:extLst>
                    <c:strCache>
                      <c:ptCount val="14"/>
                      <c:pt idx="0">
                        <c:v> 2006-07</c:v>
                      </c:pt>
                      <c:pt idx="1">
                        <c:v> 2007-08</c:v>
                      </c:pt>
                      <c:pt idx="2">
                        <c:v> 2008-09</c:v>
                      </c:pt>
                      <c:pt idx="3">
                        <c:v> 2009-10</c:v>
                      </c:pt>
                      <c:pt idx="4">
                        <c:v> 2010-11</c:v>
                      </c:pt>
                      <c:pt idx="5">
                        <c:v> 2011-12</c:v>
                      </c:pt>
                      <c:pt idx="6">
                        <c:v> 2012-13</c:v>
                      </c:pt>
                      <c:pt idx="7">
                        <c:v> 2013-14</c:v>
                      </c:pt>
                      <c:pt idx="8">
                        <c:v> 2014-15</c:v>
                      </c:pt>
                      <c:pt idx="9">
                        <c:v> 2015-16</c:v>
                      </c:pt>
                      <c:pt idx="10">
                        <c:v>2016-17</c:v>
                      </c:pt>
                      <c:pt idx="11">
                        <c:v>2017-18</c:v>
                      </c:pt>
                      <c:pt idx="12">
                        <c:v>2018-19</c:v>
                      </c:pt>
                      <c:pt idx="13">
                        <c:v>2019-20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(2)'!$C$13:$P$13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00A-472A-AA1D-09A20CEDA33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(2)'!$B$14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shade val="91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13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100A-472A-AA1D-09A20CEDA33F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a-E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(2)'!$C$5:$P$5</c15:sqref>
                        </c15:formulaRef>
                      </c:ext>
                    </c:extLst>
                    <c:strCache>
                      <c:ptCount val="14"/>
                      <c:pt idx="0">
                        <c:v> 2006-07</c:v>
                      </c:pt>
                      <c:pt idx="1">
                        <c:v> 2007-08</c:v>
                      </c:pt>
                      <c:pt idx="2">
                        <c:v> 2008-09</c:v>
                      </c:pt>
                      <c:pt idx="3">
                        <c:v> 2009-10</c:v>
                      </c:pt>
                      <c:pt idx="4">
                        <c:v> 2010-11</c:v>
                      </c:pt>
                      <c:pt idx="5">
                        <c:v> 2011-12</c:v>
                      </c:pt>
                      <c:pt idx="6">
                        <c:v> 2012-13</c:v>
                      </c:pt>
                      <c:pt idx="7">
                        <c:v> 2013-14</c:v>
                      </c:pt>
                      <c:pt idx="8">
                        <c:v> 2014-15</c:v>
                      </c:pt>
                      <c:pt idx="9">
                        <c:v> 2015-16</c:v>
                      </c:pt>
                      <c:pt idx="10">
                        <c:v>2016-17</c:v>
                      </c:pt>
                      <c:pt idx="11">
                        <c:v>2017-18</c:v>
                      </c:pt>
                      <c:pt idx="12">
                        <c:v>2018-19</c:v>
                      </c:pt>
                      <c:pt idx="13">
                        <c:v>2019-20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(2)'!$C$14:$P$14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00A-472A-AA1D-09A20CEDA33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(2)'!$B$15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shade val="8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(2)'!$C$5:$P$5</c15:sqref>
                        </c15:formulaRef>
                      </c:ext>
                    </c:extLst>
                    <c:strCache>
                      <c:ptCount val="14"/>
                      <c:pt idx="0">
                        <c:v> 2006-07</c:v>
                      </c:pt>
                      <c:pt idx="1">
                        <c:v> 2007-08</c:v>
                      </c:pt>
                      <c:pt idx="2">
                        <c:v> 2008-09</c:v>
                      </c:pt>
                      <c:pt idx="3">
                        <c:v> 2009-10</c:v>
                      </c:pt>
                      <c:pt idx="4">
                        <c:v> 2010-11</c:v>
                      </c:pt>
                      <c:pt idx="5">
                        <c:v> 2011-12</c:v>
                      </c:pt>
                      <c:pt idx="6">
                        <c:v> 2012-13</c:v>
                      </c:pt>
                      <c:pt idx="7">
                        <c:v> 2013-14</c:v>
                      </c:pt>
                      <c:pt idx="8">
                        <c:v> 2014-15</c:v>
                      </c:pt>
                      <c:pt idx="9">
                        <c:v> 2015-16</c:v>
                      </c:pt>
                      <c:pt idx="10">
                        <c:v>2016-17</c:v>
                      </c:pt>
                      <c:pt idx="11">
                        <c:v>2017-18</c:v>
                      </c:pt>
                      <c:pt idx="12">
                        <c:v>2018-19</c:v>
                      </c:pt>
                      <c:pt idx="13">
                        <c:v>2019-20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(2)'!$C$15:$P$15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00A-472A-AA1D-09A20CEDA33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(2)'!$B$16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shade val="7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a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(2)'!$C$5:$P$5</c15:sqref>
                        </c15:formulaRef>
                      </c:ext>
                    </c:extLst>
                    <c:strCache>
                      <c:ptCount val="14"/>
                      <c:pt idx="0">
                        <c:v> 2006-07</c:v>
                      </c:pt>
                      <c:pt idx="1">
                        <c:v> 2007-08</c:v>
                      </c:pt>
                      <c:pt idx="2">
                        <c:v> 2008-09</c:v>
                      </c:pt>
                      <c:pt idx="3">
                        <c:v> 2009-10</c:v>
                      </c:pt>
                      <c:pt idx="4">
                        <c:v> 2010-11</c:v>
                      </c:pt>
                      <c:pt idx="5">
                        <c:v> 2011-12</c:v>
                      </c:pt>
                      <c:pt idx="6">
                        <c:v> 2012-13</c:v>
                      </c:pt>
                      <c:pt idx="7">
                        <c:v> 2013-14</c:v>
                      </c:pt>
                      <c:pt idx="8">
                        <c:v> 2014-15</c:v>
                      </c:pt>
                      <c:pt idx="9">
                        <c:v> 2015-16</c:v>
                      </c:pt>
                      <c:pt idx="10">
                        <c:v>2016-17</c:v>
                      </c:pt>
                      <c:pt idx="11">
                        <c:v>2017-18</c:v>
                      </c:pt>
                      <c:pt idx="12">
                        <c:v>2018-19</c:v>
                      </c:pt>
                      <c:pt idx="13">
                        <c:v>2019-20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(2)'!$C$16:$P$16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00A-472A-AA1D-09A20CEDA33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(2)'!$B$17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shade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a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(2)'!$C$5:$P$5</c15:sqref>
                        </c15:formulaRef>
                      </c:ext>
                    </c:extLst>
                    <c:strCache>
                      <c:ptCount val="14"/>
                      <c:pt idx="0">
                        <c:v> 2006-07</c:v>
                      </c:pt>
                      <c:pt idx="1">
                        <c:v> 2007-08</c:v>
                      </c:pt>
                      <c:pt idx="2">
                        <c:v> 2008-09</c:v>
                      </c:pt>
                      <c:pt idx="3">
                        <c:v> 2009-10</c:v>
                      </c:pt>
                      <c:pt idx="4">
                        <c:v> 2010-11</c:v>
                      </c:pt>
                      <c:pt idx="5">
                        <c:v> 2011-12</c:v>
                      </c:pt>
                      <c:pt idx="6">
                        <c:v> 2012-13</c:v>
                      </c:pt>
                      <c:pt idx="7">
                        <c:v> 2013-14</c:v>
                      </c:pt>
                      <c:pt idx="8">
                        <c:v> 2014-15</c:v>
                      </c:pt>
                      <c:pt idx="9">
                        <c:v> 2015-16</c:v>
                      </c:pt>
                      <c:pt idx="10">
                        <c:v>2016-17</c:v>
                      </c:pt>
                      <c:pt idx="11">
                        <c:v>2017-18</c:v>
                      </c:pt>
                      <c:pt idx="12">
                        <c:v>2018-19</c:v>
                      </c:pt>
                      <c:pt idx="13">
                        <c:v>2019-20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(2)'!$C$17:$P$17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00A-472A-AA1D-09A20CEDA33F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(2)'!$B$18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shade val="5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a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(2)'!$C$5:$P$5</c15:sqref>
                        </c15:formulaRef>
                      </c:ext>
                    </c:extLst>
                    <c:strCache>
                      <c:ptCount val="14"/>
                      <c:pt idx="0">
                        <c:v> 2006-07</c:v>
                      </c:pt>
                      <c:pt idx="1">
                        <c:v> 2007-08</c:v>
                      </c:pt>
                      <c:pt idx="2">
                        <c:v> 2008-09</c:v>
                      </c:pt>
                      <c:pt idx="3">
                        <c:v> 2009-10</c:v>
                      </c:pt>
                      <c:pt idx="4">
                        <c:v> 2010-11</c:v>
                      </c:pt>
                      <c:pt idx="5">
                        <c:v> 2011-12</c:v>
                      </c:pt>
                      <c:pt idx="6">
                        <c:v> 2012-13</c:v>
                      </c:pt>
                      <c:pt idx="7">
                        <c:v> 2013-14</c:v>
                      </c:pt>
                      <c:pt idx="8">
                        <c:v> 2014-15</c:v>
                      </c:pt>
                      <c:pt idx="9">
                        <c:v> 2015-16</c:v>
                      </c:pt>
                      <c:pt idx="10">
                        <c:v>2016-17</c:v>
                      </c:pt>
                      <c:pt idx="11">
                        <c:v>2017-18</c:v>
                      </c:pt>
                      <c:pt idx="12">
                        <c:v>2018-19</c:v>
                      </c:pt>
                      <c:pt idx="13">
                        <c:v>2019-20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(2)'!$C$18:$P$18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00A-472A-AA1D-09A20CEDA33F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(2)'!$B$19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shade val="4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a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(2)'!$C$5:$P$5</c15:sqref>
                        </c15:formulaRef>
                      </c:ext>
                    </c:extLst>
                    <c:strCache>
                      <c:ptCount val="14"/>
                      <c:pt idx="0">
                        <c:v> 2006-07</c:v>
                      </c:pt>
                      <c:pt idx="1">
                        <c:v> 2007-08</c:v>
                      </c:pt>
                      <c:pt idx="2">
                        <c:v> 2008-09</c:v>
                      </c:pt>
                      <c:pt idx="3">
                        <c:v> 2009-10</c:v>
                      </c:pt>
                      <c:pt idx="4">
                        <c:v> 2010-11</c:v>
                      </c:pt>
                      <c:pt idx="5">
                        <c:v> 2011-12</c:v>
                      </c:pt>
                      <c:pt idx="6">
                        <c:v> 2012-13</c:v>
                      </c:pt>
                      <c:pt idx="7">
                        <c:v> 2013-14</c:v>
                      </c:pt>
                      <c:pt idx="8">
                        <c:v> 2014-15</c:v>
                      </c:pt>
                      <c:pt idx="9">
                        <c:v> 2015-16</c:v>
                      </c:pt>
                      <c:pt idx="10">
                        <c:v>2016-17</c:v>
                      </c:pt>
                      <c:pt idx="11">
                        <c:v>2017-18</c:v>
                      </c:pt>
                      <c:pt idx="12">
                        <c:v>2018-19</c:v>
                      </c:pt>
                      <c:pt idx="13">
                        <c:v>2019-20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'Talent (2)'!$C$19:$P$19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00A-472A-AA1D-09A20CEDA33F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'Talent (2)'!$B$6</c:f>
              <c:strCache>
                <c:ptCount val="1"/>
                <c:pt idx="0">
                  <c:v>Sol.licituds presentades (FI, FPU i PFIS)</c:v>
                </c:pt>
              </c:strCache>
            </c:strRef>
          </c:tx>
          <c:spPr>
            <a:ln w="28575" cap="rnd">
              <a:solidFill>
                <a:schemeClr val="accent2">
                  <a:tint val="39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'Talent (2)'!$C$5:$P$5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'Talent (2)'!$C$6:$P$6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11</c:v>
                </c:pt>
                <c:pt idx="4">
                  <c:v>8</c:v>
                </c:pt>
                <c:pt idx="5">
                  <c:v>13</c:v>
                </c:pt>
                <c:pt idx="6">
                  <c:v>4</c:v>
                </c:pt>
                <c:pt idx="7">
                  <c:v>14</c:v>
                </c:pt>
                <c:pt idx="8">
                  <c:v>21</c:v>
                </c:pt>
                <c:pt idx="9">
                  <c:v>20</c:v>
                </c:pt>
                <c:pt idx="10">
                  <c:v>13</c:v>
                </c:pt>
                <c:pt idx="11">
                  <c:v>21</c:v>
                </c:pt>
                <c:pt idx="12">
                  <c:v>14</c:v>
                </c:pt>
                <c:pt idx="13">
                  <c:v>23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100A-472A-AA1D-09A20CEDA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280608"/>
        <c:axId val="725282904"/>
      </c:lineChart>
      <c:lineChart>
        <c:grouping val="standard"/>
        <c:varyColors val="0"/>
        <c:ser>
          <c:idx val="14"/>
          <c:order val="14"/>
          <c:tx>
            <c:strRef>
              <c:f>'Talent (2)'!$B$20</c:f>
              <c:strCache>
                <c:ptCount val="1"/>
                <c:pt idx="0">
                  <c:v>Import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'Talent (2)'!$C$5:$P$5</c:f>
              <c:strCache>
                <c:ptCount val="14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'Talent (2)'!$C$20:$P$20</c:f>
              <c:numCache>
                <c:formatCode>#,##0</c:formatCode>
                <c:ptCount val="14"/>
                <c:pt idx="0">
                  <c:v>214056</c:v>
                </c:pt>
                <c:pt idx="1">
                  <c:v>44202</c:v>
                </c:pt>
                <c:pt idx="2" formatCode="#,##0.00">
                  <c:v>98656.92</c:v>
                </c:pt>
                <c:pt idx="3" formatCode="#,##0.00">
                  <c:v>270760.8</c:v>
                </c:pt>
                <c:pt idx="4" formatCode="#,##0.00">
                  <c:v>50998.8</c:v>
                </c:pt>
                <c:pt idx="5" formatCode="#,##0.00">
                  <c:v>49377.8</c:v>
                </c:pt>
                <c:pt idx="6" formatCode="#,##0.00">
                  <c:v>38930.480000000003</c:v>
                </c:pt>
                <c:pt idx="7" formatCode="#,##0.00">
                  <c:v>139830</c:v>
                </c:pt>
                <c:pt idx="8">
                  <c:v>173790</c:v>
                </c:pt>
                <c:pt idx="9">
                  <c:v>191127.79</c:v>
                </c:pt>
                <c:pt idx="10" formatCode="#,##0.00">
                  <c:v>186159.12</c:v>
                </c:pt>
                <c:pt idx="11" formatCode="#,##0.00">
                  <c:v>184795.82</c:v>
                </c:pt>
                <c:pt idx="12" formatCode="#,##0.00">
                  <c:v>213996.6</c:v>
                </c:pt>
                <c:pt idx="13" formatCode="#,##0.00">
                  <c:v>307634.84999999998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0A-472A-AA1D-09A20CEDA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3277000"/>
        <c:axId val="623281592"/>
      </c:lineChart>
      <c:catAx>
        <c:axId val="7252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25282904"/>
        <c:crosses val="autoZero"/>
        <c:auto val="1"/>
        <c:lblAlgn val="ctr"/>
        <c:lblOffset val="100"/>
        <c:noMultiLvlLbl val="0"/>
      </c:catAx>
      <c:valAx>
        <c:axId val="72528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25280608"/>
        <c:crosses val="autoZero"/>
        <c:crossBetween val="between"/>
      </c:valAx>
      <c:valAx>
        <c:axId val="623281592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23277000"/>
        <c:crosses val="max"/>
        <c:crossBetween val="between"/>
      </c:valAx>
      <c:catAx>
        <c:axId val="623277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3281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[Registre TC.xlsx]INDICADORS!TablaDinámica2</c:name>
    <c:fmtId val="9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3.2639738882088945E-2"/>
              <c:y val="-3.12312312312312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3.2639738882088945E-2"/>
              <c:y val="-3.12312312312312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3.2639738882088945E-2"/>
              <c:y val="-3.12312312312312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INDICADORS!$B$5</c:f>
              <c:strCache>
                <c:ptCount val="1"/>
                <c:pt idx="0">
                  <c:v>Suma Import Signat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35-41E7-8713-EEA555CF14B5}"/>
              </c:ext>
            </c:extLst>
          </c:dPt>
          <c:dLbls>
            <c:dLbl>
              <c:idx val="8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35-41E7-8713-EEA555CF14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INDICADORS!$A$6:$A$16</c:f>
              <c:strCache>
                <c:ptCount val="10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</c:strCache>
            </c:strRef>
          </c:cat>
          <c:val>
            <c:numRef>
              <c:f>INDICADORS!$B$6:$B$16</c:f>
              <c:numCache>
                <c:formatCode>_-* #,##0\ "€"_-;\-* #,##0\ "€"_-;_-* "-"??\ "€"_-;_-@_-</c:formatCode>
                <c:ptCount val="10"/>
                <c:pt idx="0">
                  <c:v>285187.61000000004</c:v>
                </c:pt>
                <c:pt idx="1">
                  <c:v>316255.98</c:v>
                </c:pt>
                <c:pt idx="2">
                  <c:v>173245.63999999996</c:v>
                </c:pt>
                <c:pt idx="3">
                  <c:v>166033.44</c:v>
                </c:pt>
                <c:pt idx="4">
                  <c:v>1498098.0649999999</c:v>
                </c:pt>
                <c:pt idx="5">
                  <c:v>539651.82999999984</c:v>
                </c:pt>
                <c:pt idx="6">
                  <c:v>1080909.6499999999</c:v>
                </c:pt>
                <c:pt idx="7">
                  <c:v>628802.63512396696</c:v>
                </c:pt>
                <c:pt idx="8">
                  <c:v>1087109.4944385951</c:v>
                </c:pt>
                <c:pt idx="9">
                  <c:v>917570.52809917368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5-41E7-8713-EEA555CF14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75906847"/>
        <c:axId val="440022271"/>
      </c:barChart>
      <c:lineChart>
        <c:grouping val="standard"/>
        <c:varyColors val="0"/>
        <c:ser>
          <c:idx val="1"/>
          <c:order val="1"/>
          <c:tx>
            <c:strRef>
              <c:f>INDICADORS!$C$5</c:f>
              <c:strCache>
                <c:ptCount val="1"/>
                <c:pt idx="0">
                  <c:v>Nº convenis signats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C35-41E7-8713-EEA555CF14B5}"/>
              </c:ext>
            </c:extLst>
          </c:dPt>
          <c:dLbls>
            <c:dLbl>
              <c:idx val="8"/>
              <c:layout>
                <c:manualLayout>
                  <c:x val="-3.2639738882088945E-2"/>
                  <c:y val="-3.123123123123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35-41E7-8713-EEA555CF14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INDICADORS!$A$6:$A$16</c:f>
              <c:strCache>
                <c:ptCount val="10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</c:strCache>
            </c:strRef>
          </c:cat>
          <c:val>
            <c:numRef>
              <c:f>INDICADORS!$C$6:$C$16</c:f>
              <c:numCache>
                <c:formatCode>General</c:formatCode>
                <c:ptCount val="10"/>
                <c:pt idx="0">
                  <c:v>37</c:v>
                </c:pt>
                <c:pt idx="1">
                  <c:v>24</c:v>
                </c:pt>
                <c:pt idx="2">
                  <c:v>39</c:v>
                </c:pt>
                <c:pt idx="3">
                  <c:v>44</c:v>
                </c:pt>
                <c:pt idx="4">
                  <c:v>94</c:v>
                </c:pt>
                <c:pt idx="5">
                  <c:v>67</c:v>
                </c:pt>
                <c:pt idx="6">
                  <c:v>81</c:v>
                </c:pt>
                <c:pt idx="7">
                  <c:v>72</c:v>
                </c:pt>
                <c:pt idx="8">
                  <c:v>92</c:v>
                </c:pt>
                <c:pt idx="9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C35-41E7-8713-EEA555CF14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68812568"/>
        <c:axId val="868806664"/>
      </c:lineChart>
      <c:catAx>
        <c:axId val="57590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440022271"/>
        <c:crosses val="autoZero"/>
        <c:auto val="1"/>
        <c:lblAlgn val="ctr"/>
        <c:lblOffset val="100"/>
        <c:noMultiLvlLbl val="0"/>
      </c:catAx>
      <c:valAx>
        <c:axId val="440022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75906847"/>
        <c:crosses val="autoZero"/>
        <c:crossBetween val="between"/>
      </c:valAx>
      <c:valAx>
        <c:axId val="8688066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868812568"/>
        <c:crosses val="max"/>
        <c:crossBetween val="between"/>
      </c:valAx>
      <c:catAx>
        <c:axId val="868812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8806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[Registre TC.xlsx]INDICADORS!Taula dinàmica1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INDICADORS!$B$21:$B$22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INDICADORS!$A$23:$A$35</c:f>
              <c:strCache>
                <c:ptCount val="12"/>
                <c:pt idx="0">
                  <c:v>CEEAF</c:v>
                </c:pt>
                <c:pt idx="1">
                  <c:v>CEIG</c:v>
                </c:pt>
                <c:pt idx="2">
                  <c:v>CERM</c:v>
                </c:pt>
                <c:pt idx="3">
                  <c:v>CESS</c:v>
                </c:pt>
                <c:pt idx="4">
                  <c:v>CIFE</c:v>
                </c:pt>
                <c:pt idx="5">
                  <c:v>CTBETA</c:v>
                </c:pt>
                <c:pt idx="6">
                  <c:v>E. DOCTORAT</c:v>
                </c:pt>
                <c:pt idx="7">
                  <c:v>EPS</c:v>
                </c:pt>
                <c:pt idx="8">
                  <c:v>FCSB</c:v>
                </c:pt>
                <c:pt idx="9">
                  <c:v>FEC</c:v>
                </c:pt>
                <c:pt idx="10">
                  <c:v>FETCH</c:v>
                </c:pt>
                <c:pt idx="11">
                  <c:v>OTRI</c:v>
                </c:pt>
              </c:strCache>
            </c:strRef>
          </c:cat>
          <c:val>
            <c:numRef>
              <c:f>INDICADORS!$B$23:$B$35</c:f>
              <c:numCache>
                <c:formatCode>General</c:formatCode>
                <c:ptCount val="12"/>
                <c:pt idx="0">
                  <c:v>3</c:v>
                </c:pt>
                <c:pt idx="1">
                  <c:v>10</c:v>
                </c:pt>
                <c:pt idx="2">
                  <c:v>1</c:v>
                </c:pt>
                <c:pt idx="3">
                  <c:v>5</c:v>
                </c:pt>
                <c:pt idx="4">
                  <c:v>12</c:v>
                </c:pt>
                <c:pt idx="5">
                  <c:v>11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3-45FB-991F-F9510B6F3A43}"/>
            </c:ext>
          </c:extLst>
        </c:ser>
        <c:ser>
          <c:idx val="1"/>
          <c:order val="1"/>
          <c:tx>
            <c:strRef>
              <c:f>INDICADORS!$C$21:$C$22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INDICADORS!$A$23:$A$35</c:f>
              <c:strCache>
                <c:ptCount val="12"/>
                <c:pt idx="0">
                  <c:v>CEEAF</c:v>
                </c:pt>
                <c:pt idx="1">
                  <c:v>CEIG</c:v>
                </c:pt>
                <c:pt idx="2">
                  <c:v>CERM</c:v>
                </c:pt>
                <c:pt idx="3">
                  <c:v>CESS</c:v>
                </c:pt>
                <c:pt idx="4">
                  <c:v>CIFE</c:v>
                </c:pt>
                <c:pt idx="5">
                  <c:v>CTBETA</c:v>
                </c:pt>
                <c:pt idx="6">
                  <c:v>E. DOCTORAT</c:v>
                </c:pt>
                <c:pt idx="7">
                  <c:v>EPS</c:v>
                </c:pt>
                <c:pt idx="8">
                  <c:v>FCSB</c:v>
                </c:pt>
                <c:pt idx="9">
                  <c:v>FEC</c:v>
                </c:pt>
                <c:pt idx="10">
                  <c:v>FETCH</c:v>
                </c:pt>
                <c:pt idx="11">
                  <c:v>OTRI</c:v>
                </c:pt>
              </c:strCache>
            </c:strRef>
          </c:cat>
          <c:val>
            <c:numRef>
              <c:f>INDICADORS!$C$23:$C$35</c:f>
              <c:numCache>
                <c:formatCode>General</c:formatCode>
                <c:ptCount val="12"/>
                <c:pt idx="0">
                  <c:v>4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7</c:v>
                </c:pt>
                <c:pt idx="5">
                  <c:v>12</c:v>
                </c:pt>
                <c:pt idx="6">
                  <c:v>1</c:v>
                </c:pt>
                <c:pt idx="7">
                  <c:v>9</c:v>
                </c:pt>
                <c:pt idx="8">
                  <c:v>1</c:v>
                </c:pt>
                <c:pt idx="9">
                  <c:v>4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03-45FB-991F-F9510B6F3A43}"/>
            </c:ext>
          </c:extLst>
        </c:ser>
        <c:ser>
          <c:idx val="2"/>
          <c:order val="2"/>
          <c:tx>
            <c:strRef>
              <c:f>INDICADORS!$D$21:$D$22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INDICADORS!$A$23:$A$35</c:f>
              <c:strCache>
                <c:ptCount val="12"/>
                <c:pt idx="0">
                  <c:v>CEEAF</c:v>
                </c:pt>
                <c:pt idx="1">
                  <c:v>CEIG</c:v>
                </c:pt>
                <c:pt idx="2">
                  <c:v>CERM</c:v>
                </c:pt>
                <c:pt idx="3">
                  <c:v>CESS</c:v>
                </c:pt>
                <c:pt idx="4">
                  <c:v>CIFE</c:v>
                </c:pt>
                <c:pt idx="5">
                  <c:v>CTBETA</c:v>
                </c:pt>
                <c:pt idx="6">
                  <c:v>E. DOCTORAT</c:v>
                </c:pt>
                <c:pt idx="7">
                  <c:v>EPS</c:v>
                </c:pt>
                <c:pt idx="8">
                  <c:v>FCSB</c:v>
                </c:pt>
                <c:pt idx="9">
                  <c:v>FEC</c:v>
                </c:pt>
                <c:pt idx="10">
                  <c:v>FETCH</c:v>
                </c:pt>
                <c:pt idx="11">
                  <c:v>OTRI</c:v>
                </c:pt>
              </c:strCache>
            </c:strRef>
          </c:cat>
          <c:val>
            <c:numRef>
              <c:f>INDICADORS!$D$23:$D$35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19</c:v>
                </c:pt>
                <c:pt idx="3">
                  <c:v>14</c:v>
                </c:pt>
                <c:pt idx="5">
                  <c:v>6</c:v>
                </c:pt>
                <c:pt idx="7">
                  <c:v>7</c:v>
                </c:pt>
                <c:pt idx="8">
                  <c:v>1</c:v>
                </c:pt>
                <c:pt idx="9">
                  <c:v>6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03-45FB-991F-F9510B6F3A43}"/>
            </c:ext>
          </c:extLst>
        </c:ser>
        <c:ser>
          <c:idx val="3"/>
          <c:order val="3"/>
          <c:tx>
            <c:strRef>
              <c:f>INDICADORS!$E$21:$E$22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INDICADORS!$A$23:$A$35</c:f>
              <c:strCache>
                <c:ptCount val="12"/>
                <c:pt idx="0">
                  <c:v>CEEAF</c:v>
                </c:pt>
                <c:pt idx="1">
                  <c:v>CEIG</c:v>
                </c:pt>
                <c:pt idx="2">
                  <c:v>CERM</c:v>
                </c:pt>
                <c:pt idx="3">
                  <c:v>CESS</c:v>
                </c:pt>
                <c:pt idx="4">
                  <c:v>CIFE</c:v>
                </c:pt>
                <c:pt idx="5">
                  <c:v>CTBETA</c:v>
                </c:pt>
                <c:pt idx="6">
                  <c:v>E. DOCTORAT</c:v>
                </c:pt>
                <c:pt idx="7">
                  <c:v>EPS</c:v>
                </c:pt>
                <c:pt idx="8">
                  <c:v>FCSB</c:v>
                </c:pt>
                <c:pt idx="9">
                  <c:v>FEC</c:v>
                </c:pt>
                <c:pt idx="10">
                  <c:v>FETCH</c:v>
                </c:pt>
                <c:pt idx="11">
                  <c:v>OTRI</c:v>
                </c:pt>
              </c:strCache>
            </c:strRef>
          </c:cat>
          <c:val>
            <c:numRef>
              <c:f>INDICADORS!$E$23:$E$35</c:f>
              <c:numCache>
                <c:formatCode>General</c:formatCode>
                <c:ptCount val="12"/>
                <c:pt idx="0">
                  <c:v>4</c:v>
                </c:pt>
                <c:pt idx="1">
                  <c:v>6</c:v>
                </c:pt>
                <c:pt idx="2">
                  <c:v>25</c:v>
                </c:pt>
                <c:pt idx="3">
                  <c:v>20</c:v>
                </c:pt>
                <c:pt idx="5">
                  <c:v>11</c:v>
                </c:pt>
                <c:pt idx="7">
                  <c:v>11</c:v>
                </c:pt>
                <c:pt idx="9">
                  <c:v>4</c:v>
                </c:pt>
                <c:pt idx="10">
                  <c:v>10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03-45FB-991F-F9510B6F3A43}"/>
            </c:ext>
          </c:extLst>
        </c:ser>
        <c:ser>
          <c:idx val="4"/>
          <c:order val="4"/>
          <c:tx>
            <c:strRef>
              <c:f>INDICADORS!$F$21:$F$22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INDICADORS!$A$23:$A$35</c:f>
              <c:strCache>
                <c:ptCount val="12"/>
                <c:pt idx="0">
                  <c:v>CEEAF</c:v>
                </c:pt>
                <c:pt idx="1">
                  <c:v>CEIG</c:v>
                </c:pt>
                <c:pt idx="2">
                  <c:v>CERM</c:v>
                </c:pt>
                <c:pt idx="3">
                  <c:v>CESS</c:v>
                </c:pt>
                <c:pt idx="4">
                  <c:v>CIFE</c:v>
                </c:pt>
                <c:pt idx="5">
                  <c:v>CTBETA</c:v>
                </c:pt>
                <c:pt idx="6">
                  <c:v>E. DOCTORAT</c:v>
                </c:pt>
                <c:pt idx="7">
                  <c:v>EPS</c:v>
                </c:pt>
                <c:pt idx="8">
                  <c:v>FCSB</c:v>
                </c:pt>
                <c:pt idx="9">
                  <c:v>FEC</c:v>
                </c:pt>
                <c:pt idx="10">
                  <c:v>FETCH</c:v>
                </c:pt>
                <c:pt idx="11">
                  <c:v>OTRI</c:v>
                </c:pt>
              </c:strCache>
            </c:strRef>
          </c:cat>
          <c:val>
            <c:numRef>
              <c:f>INDICADORS!$F$23:$F$35</c:f>
              <c:numCache>
                <c:formatCode>General</c:formatCode>
                <c:ptCount val="12"/>
                <c:pt idx="0">
                  <c:v>2</c:v>
                </c:pt>
                <c:pt idx="1">
                  <c:v>10</c:v>
                </c:pt>
                <c:pt idx="2">
                  <c:v>20</c:v>
                </c:pt>
                <c:pt idx="3">
                  <c:v>14</c:v>
                </c:pt>
                <c:pt idx="5">
                  <c:v>14</c:v>
                </c:pt>
                <c:pt idx="7">
                  <c:v>8</c:v>
                </c:pt>
                <c:pt idx="8">
                  <c:v>2</c:v>
                </c:pt>
                <c:pt idx="10">
                  <c:v>9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03-45FB-991F-F9510B6F3A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6915008"/>
        <c:axId val="456918288"/>
      </c:barChart>
      <c:catAx>
        <c:axId val="45691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456918288"/>
        <c:crosses val="autoZero"/>
        <c:auto val="1"/>
        <c:lblAlgn val="ctr"/>
        <c:lblOffset val="100"/>
        <c:noMultiLvlLbl val="0"/>
      </c:catAx>
      <c:valAx>
        <c:axId val="45691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45691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0.2193</cdr:x>
      <cdr:y>0.47301</cdr:y>
    </cdr:from>
    <cdr:to>
      <cdr:x>0.27431</cdr:x>
      <cdr:y>0.53744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4AF85DF-5E57-4677-AF0B-19B1D080BFBC}"/>
            </a:ext>
          </a:extLst>
        </cdr:cNvPr>
        <cdr:cNvSpPr txBox="1"/>
      </cdr:nvSpPr>
      <cdr:spPr>
        <a:xfrm xmlns:a="http://schemas.openxmlformats.org/drawingml/2006/main">
          <a:off x="1800200" y="2114551"/>
          <a:ext cx="45160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000" dirty="0"/>
            <a:t>162</a:t>
          </a:r>
        </a:p>
      </cdr:txBody>
    </cdr:sp>
  </cdr:relSizeAnchor>
  <cdr:relSizeAnchor xmlns:cdr="http://schemas.openxmlformats.org/drawingml/2006/chartDrawing">
    <cdr:from>
      <cdr:x>0.35965</cdr:x>
      <cdr:y>0.39247</cdr:y>
    </cdr:from>
    <cdr:to>
      <cdr:x>0.41228</cdr:x>
      <cdr:y>0.44079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3F893877-27C3-4477-B317-B6B0D2716DF0}"/>
            </a:ext>
          </a:extLst>
        </cdr:cNvPr>
        <cdr:cNvSpPr txBox="1"/>
      </cdr:nvSpPr>
      <cdr:spPr>
        <a:xfrm xmlns:a="http://schemas.openxmlformats.org/drawingml/2006/main">
          <a:off x="2952328" y="1754511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000" dirty="0"/>
            <a:t>204</a:t>
          </a:r>
        </a:p>
      </cdr:txBody>
    </cdr:sp>
  </cdr:relSizeAnchor>
  <cdr:relSizeAnchor xmlns:cdr="http://schemas.openxmlformats.org/drawingml/2006/chartDrawing">
    <cdr:from>
      <cdr:x>0.49123</cdr:x>
      <cdr:y>0.32804</cdr:y>
    </cdr:from>
    <cdr:to>
      <cdr:x>0.54386</cdr:x>
      <cdr:y>0.37636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F3F47854-3337-4AE3-AB2D-C468E0C1595D}"/>
            </a:ext>
          </a:extLst>
        </cdr:cNvPr>
        <cdr:cNvSpPr txBox="1"/>
      </cdr:nvSpPr>
      <cdr:spPr>
        <a:xfrm xmlns:a="http://schemas.openxmlformats.org/drawingml/2006/main">
          <a:off x="4032448" y="1466479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000" dirty="0"/>
            <a:t>239</a:t>
          </a:r>
        </a:p>
      </cdr:txBody>
    </cdr:sp>
  </cdr:relSizeAnchor>
  <cdr:relSizeAnchor xmlns:cdr="http://schemas.openxmlformats.org/drawingml/2006/chartDrawing">
    <cdr:from>
      <cdr:x>0.62281</cdr:x>
      <cdr:y>0.26361</cdr:y>
    </cdr:from>
    <cdr:to>
      <cdr:x>0.69298</cdr:x>
      <cdr:y>0.31193</cdr:y>
    </cdr:to>
    <cdr:sp macro="" textlink="">
      <cdr:nvSpPr>
        <cdr:cNvPr id="5" name="CuadroTexto 4">
          <a:extLst xmlns:a="http://schemas.openxmlformats.org/drawingml/2006/main">
            <a:ext uri="{FF2B5EF4-FFF2-40B4-BE49-F238E27FC236}">
              <a16:creationId xmlns:a16="http://schemas.microsoft.com/office/drawing/2014/main" id="{7B62E0AC-E8DD-4B45-9AB6-002A29E151D7}"/>
            </a:ext>
          </a:extLst>
        </cdr:cNvPr>
        <cdr:cNvSpPr txBox="1"/>
      </cdr:nvSpPr>
      <cdr:spPr>
        <a:xfrm xmlns:a="http://schemas.openxmlformats.org/drawingml/2006/main">
          <a:off x="5112568" y="1178447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000" dirty="0"/>
            <a:t>275</a:t>
          </a:r>
        </a:p>
      </cdr:txBody>
    </cdr:sp>
  </cdr:relSizeAnchor>
  <cdr:relSizeAnchor xmlns:cdr="http://schemas.openxmlformats.org/drawingml/2006/chartDrawing">
    <cdr:from>
      <cdr:x>0.76316</cdr:x>
      <cdr:y>0.19918</cdr:y>
    </cdr:from>
    <cdr:to>
      <cdr:x>0.81579</cdr:x>
      <cdr:y>0.2475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13F75AAE-4591-47DE-853C-97144074F20B}"/>
            </a:ext>
          </a:extLst>
        </cdr:cNvPr>
        <cdr:cNvSpPr txBox="1"/>
      </cdr:nvSpPr>
      <cdr:spPr>
        <a:xfrm xmlns:a="http://schemas.openxmlformats.org/drawingml/2006/main">
          <a:off x="6264696" y="890415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000" dirty="0"/>
            <a:t>305</a:t>
          </a:r>
        </a:p>
      </cdr:txBody>
    </cdr:sp>
  </cdr:relSizeAnchor>
  <cdr:relSizeAnchor xmlns:cdr="http://schemas.openxmlformats.org/drawingml/2006/chartDrawing">
    <cdr:from>
      <cdr:x>0.89474</cdr:x>
      <cdr:y>0.05421</cdr:y>
    </cdr:from>
    <cdr:to>
      <cdr:x>0.95614</cdr:x>
      <cdr:y>0.10253</cdr:y>
    </cdr:to>
    <cdr:sp macro="" textlink="">
      <cdr:nvSpPr>
        <cdr:cNvPr id="7" name="CuadroTexto 6">
          <a:extLst xmlns:a="http://schemas.openxmlformats.org/drawingml/2006/main">
            <a:ext uri="{FF2B5EF4-FFF2-40B4-BE49-F238E27FC236}">
              <a16:creationId xmlns:a16="http://schemas.microsoft.com/office/drawing/2014/main" id="{2AED565C-1785-4FAC-BB37-97D8EC6406EE}"/>
            </a:ext>
          </a:extLst>
        </cdr:cNvPr>
        <cdr:cNvSpPr txBox="1"/>
      </cdr:nvSpPr>
      <cdr:spPr>
        <a:xfrm xmlns:a="http://schemas.openxmlformats.org/drawingml/2006/main">
          <a:off x="7344816" y="242343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0.89474</cdr:x>
      <cdr:y>0.05421</cdr:y>
    </cdr:from>
    <cdr:to>
      <cdr:x>0.94321</cdr:x>
      <cdr:y>0.10253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76D493EB-00EA-4E3C-BD32-882187ABB3A8}"/>
            </a:ext>
          </a:extLst>
        </cdr:cNvPr>
        <cdr:cNvSpPr txBox="1"/>
      </cdr:nvSpPr>
      <cdr:spPr>
        <a:xfrm xmlns:a="http://schemas.openxmlformats.org/drawingml/2006/main">
          <a:off x="7344816" y="242343"/>
          <a:ext cx="39791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000" dirty="0"/>
            <a:t>404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0.85149</cdr:x>
      <cdr:y>0.95085</cdr:y>
    </cdr:from>
    <cdr:to>
      <cdr:x>0.98416</cdr:x>
      <cdr:y>0.98983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8191502" y="5343524"/>
          <a:ext cx="12763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a-E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0.03344</cdr:x>
      <cdr:y>0.54742</cdr:y>
    </cdr:from>
    <cdr:to>
      <cdr:x>0.08087</cdr:x>
      <cdr:y>0.63129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C36E3252-BAE5-44B9-B16B-72F3F0A106D8}"/>
            </a:ext>
          </a:extLst>
        </cdr:cNvPr>
        <cdr:cNvSpPr txBox="1"/>
      </cdr:nvSpPr>
      <cdr:spPr>
        <a:xfrm xmlns:a="http://schemas.openxmlformats.org/drawingml/2006/main">
          <a:off x="275180" y="2547078"/>
          <a:ext cx="390235" cy="390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a-ES" sz="1100"/>
        </a:p>
      </cdr:txBody>
    </cdr:sp>
  </cdr:relSizeAnchor>
  <cdr:relSizeAnchor xmlns:cdr="http://schemas.openxmlformats.org/drawingml/2006/chartDrawing">
    <cdr:from>
      <cdr:x>0.03965</cdr:x>
      <cdr:y>0.59385</cdr:y>
    </cdr:from>
    <cdr:to>
      <cdr:x>0.08341</cdr:x>
      <cdr:y>0.64677</cdr:y>
    </cdr:to>
    <cdr:sp macro="" textlink="">
      <cdr:nvSpPr>
        <cdr:cNvPr id="11" name="CuadroTexto 10">
          <a:extLst xmlns:a="http://schemas.openxmlformats.org/drawingml/2006/main">
            <a:ext uri="{FF2B5EF4-FFF2-40B4-BE49-F238E27FC236}">
              <a16:creationId xmlns:a16="http://schemas.microsoft.com/office/drawing/2014/main" id="{79A076CA-B1F2-4696-8C86-ABDF2DA29E55}"/>
            </a:ext>
          </a:extLst>
        </cdr:cNvPr>
        <cdr:cNvSpPr txBox="1"/>
      </cdr:nvSpPr>
      <cdr:spPr>
        <a:xfrm xmlns:a="http://schemas.openxmlformats.org/drawingml/2006/main">
          <a:off x="326283" y="2763102"/>
          <a:ext cx="360040" cy="246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a-ES" sz="1100"/>
        </a:p>
      </cdr:txBody>
    </cdr:sp>
  </cdr:relSizeAnchor>
  <cdr:relSizeAnchor xmlns:cdr="http://schemas.openxmlformats.org/drawingml/2006/chartDrawing">
    <cdr:from>
      <cdr:x>0.50747</cdr:x>
      <cdr:y>0.34421</cdr:y>
    </cdr:from>
    <cdr:to>
      <cdr:x>0.54723</cdr:x>
      <cdr:y>0.39266</cdr:y>
    </cdr:to>
    <cdr:sp macro="" textlink="">
      <cdr:nvSpPr>
        <cdr:cNvPr id="19" name="CuadroTexto 18">
          <a:extLst xmlns:a="http://schemas.openxmlformats.org/drawingml/2006/main">
            <a:ext uri="{FF2B5EF4-FFF2-40B4-BE49-F238E27FC236}">
              <a16:creationId xmlns:a16="http://schemas.microsoft.com/office/drawing/2014/main" id="{AE00B149-F0A0-41BA-8123-9B916E3AD8F6}"/>
            </a:ext>
          </a:extLst>
        </cdr:cNvPr>
        <cdr:cNvSpPr txBox="1"/>
      </cdr:nvSpPr>
      <cdr:spPr>
        <a:xfrm xmlns:a="http://schemas.openxmlformats.org/drawingml/2006/main">
          <a:off x="4175593" y="1601572"/>
          <a:ext cx="327153" cy="225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a-ES" sz="1100"/>
        </a:p>
      </cdr:txBody>
    </cdr:sp>
  </cdr:relSizeAnchor>
  <cdr:relSizeAnchor xmlns:cdr="http://schemas.openxmlformats.org/drawingml/2006/chartDrawing">
    <cdr:from>
      <cdr:x>0.48851</cdr:x>
      <cdr:y>0.4784</cdr:y>
    </cdr:from>
    <cdr:to>
      <cdr:x>0.53119</cdr:x>
      <cdr:y>0.52724</cdr:y>
    </cdr:to>
    <cdr:sp macro="" textlink="">
      <cdr:nvSpPr>
        <cdr:cNvPr id="21" name="CuadroTexto 20">
          <a:extLst xmlns:a="http://schemas.openxmlformats.org/drawingml/2006/main">
            <a:ext uri="{FF2B5EF4-FFF2-40B4-BE49-F238E27FC236}">
              <a16:creationId xmlns:a16="http://schemas.microsoft.com/office/drawing/2014/main" id="{7EF8EC63-2AB0-44F6-8C0B-009D60B33416}"/>
            </a:ext>
          </a:extLst>
        </cdr:cNvPr>
        <cdr:cNvSpPr txBox="1"/>
      </cdr:nvSpPr>
      <cdr:spPr>
        <a:xfrm xmlns:a="http://schemas.openxmlformats.org/drawingml/2006/main">
          <a:off x="4019596" y="2225927"/>
          <a:ext cx="351114" cy="227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a-ES" sz="800" b="1"/>
        </a:p>
      </cdr:txBody>
    </cdr:sp>
  </cdr:relSizeAnchor>
  <cdr:relSizeAnchor xmlns:cdr="http://schemas.openxmlformats.org/drawingml/2006/chartDrawing">
    <cdr:from>
      <cdr:x>0.59974</cdr:x>
      <cdr:y>0.29635</cdr:y>
    </cdr:from>
    <cdr:to>
      <cdr:x>0.61902</cdr:x>
      <cdr:y>0.34519</cdr:y>
    </cdr:to>
    <cdr:sp macro="" textlink="">
      <cdr:nvSpPr>
        <cdr:cNvPr id="23" name="CuadroTexto 1">
          <a:extLst xmlns:a="http://schemas.openxmlformats.org/drawingml/2006/main">
            <a:ext uri="{FF2B5EF4-FFF2-40B4-BE49-F238E27FC236}">
              <a16:creationId xmlns:a16="http://schemas.microsoft.com/office/drawing/2014/main" id="{9C226DC8-F6FB-47C6-8F9B-82A285663794}"/>
            </a:ext>
          </a:extLst>
        </cdr:cNvPr>
        <cdr:cNvSpPr txBox="1"/>
      </cdr:nvSpPr>
      <cdr:spPr>
        <a:xfrm xmlns:a="http://schemas.openxmlformats.org/drawingml/2006/main">
          <a:off x="4934793" y="1378876"/>
          <a:ext cx="158621" cy="227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a-ES" sz="800" b="1"/>
        </a:p>
      </cdr:txBody>
    </cdr:sp>
  </cdr:relSizeAnchor>
  <cdr:relSizeAnchor xmlns:cdr="http://schemas.openxmlformats.org/drawingml/2006/chartDrawing">
    <cdr:from>
      <cdr:x>0.6683</cdr:x>
      <cdr:y>0.11956</cdr:y>
    </cdr:from>
    <cdr:to>
      <cdr:x>0.71097</cdr:x>
      <cdr:y>0.1684</cdr:y>
    </cdr:to>
    <cdr:sp macro="" textlink="">
      <cdr:nvSpPr>
        <cdr:cNvPr id="25" name="CuadroTexto 1">
          <a:extLst xmlns:a="http://schemas.openxmlformats.org/drawingml/2006/main">
            <a:ext uri="{FF2B5EF4-FFF2-40B4-BE49-F238E27FC236}">
              <a16:creationId xmlns:a16="http://schemas.microsoft.com/office/drawing/2014/main" id="{ABBD943F-FE6A-4ABF-85A3-AFA2D2441239}"/>
            </a:ext>
          </a:extLst>
        </cdr:cNvPr>
        <cdr:cNvSpPr txBox="1"/>
      </cdr:nvSpPr>
      <cdr:spPr>
        <a:xfrm xmlns:a="http://schemas.openxmlformats.org/drawingml/2006/main">
          <a:off x="5498877" y="556316"/>
          <a:ext cx="351114" cy="227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a-ES" sz="8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r">
              <a:defRPr sz="1200"/>
            </a:lvl1pPr>
          </a:lstStyle>
          <a:p>
            <a:fld id="{089D9AC2-333E-443C-8200-554941DC2D82}" type="datetimeFigureOut">
              <a:rPr lang="ca-ES" smtClean="0"/>
              <a:t>08/09/2020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9" y="9429752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r">
              <a:defRPr sz="1200"/>
            </a:lvl1pPr>
          </a:lstStyle>
          <a:p>
            <a:fld id="{B12A8EC0-1F30-49E2-8094-881BCA8AF62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520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r">
              <a:defRPr sz="1200"/>
            </a:lvl1pPr>
          </a:lstStyle>
          <a:p>
            <a:fld id="{A4458519-7EEE-46DA-A923-52F6284474FC}" type="datetimeFigureOut">
              <a:rPr lang="ca-ES" smtClean="0"/>
              <a:t>08/09/2020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8" rIns="91413" bIns="45708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3" y="4776789"/>
            <a:ext cx="5438775" cy="3908425"/>
          </a:xfrm>
          <a:prstGeom prst="rect">
            <a:avLst/>
          </a:prstGeom>
        </p:spPr>
        <p:txBody>
          <a:bodyPr vert="horz" lIns="91413" tIns="45708" rIns="91413" bIns="4570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9" y="9429752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r">
              <a:defRPr sz="1200"/>
            </a:lvl1pPr>
          </a:lstStyle>
          <a:p>
            <a:fld id="{D150444B-9A99-4247-B4E6-C2B0A953634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700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444B-9A99-4247-B4E6-C2B0A953634A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753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444B-9A99-4247-B4E6-C2B0A953634A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158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444B-9A99-4247-B4E6-C2B0A953634A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76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444B-9A99-4247-B4E6-C2B0A953634A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635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444B-9A99-4247-B4E6-C2B0A953634A}" type="slidenum">
              <a:rPr lang="ca-ES" smtClean="0">
                <a:solidFill>
                  <a:prstClr val="black"/>
                </a:solidFill>
              </a:rPr>
              <a:pPr/>
              <a:t>7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9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444B-9A99-4247-B4E6-C2B0A953634A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9224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444B-9A99-4247-B4E6-C2B0A953634A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679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444B-9A99-4247-B4E6-C2B0A953634A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213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0444B-9A99-4247-B4E6-C2B0A953634A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567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250825" y="6097588"/>
            <a:ext cx="8642350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Marcador de texto 16"/>
          <p:cNvSpPr>
            <a:spLocks noGrp="1"/>
          </p:cNvSpPr>
          <p:nvPr>
            <p:ph type="body" sz="quarter" idx="12"/>
          </p:nvPr>
        </p:nvSpPr>
        <p:spPr>
          <a:xfrm>
            <a:off x="304800" y="2286000"/>
            <a:ext cx="6378575" cy="762000"/>
          </a:xfrm>
        </p:spPr>
        <p:txBody>
          <a:bodyPr lIns="216000" tIns="21600">
            <a:noAutofit/>
          </a:bodyPr>
          <a:lstStyle>
            <a:lvl1pPr marL="0" indent="0">
              <a:spcBef>
                <a:spcPts val="0"/>
              </a:spcBef>
              <a:buNone/>
              <a:defRPr sz="4500" b="1">
                <a:latin typeface="Arial"/>
                <a:cs typeface="Arial"/>
              </a:defRPr>
            </a:lvl1pPr>
            <a:lvl2pPr>
              <a:buNone/>
              <a:defRPr sz="3800"/>
            </a:lvl2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13"/>
          </p:nvPr>
        </p:nvSpPr>
        <p:spPr>
          <a:xfrm>
            <a:off x="250825" y="5143500"/>
            <a:ext cx="4397375" cy="685800"/>
          </a:xfrm>
        </p:spPr>
        <p:txBody>
          <a:bodyPr lIns="216000" tIns="21600">
            <a:noAutofit/>
          </a:bodyPr>
          <a:lstStyle>
            <a:lvl1pPr marL="0" indent="0">
              <a:spcBef>
                <a:spcPts val="0"/>
              </a:spcBef>
              <a:buNone/>
              <a:defRPr sz="2500" b="1"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250824" y="237744"/>
            <a:ext cx="8641715" cy="1440000"/>
          </a:xfrm>
          <a:prstGeom prst="rect">
            <a:avLst/>
          </a:prstGeom>
          <a:solidFill>
            <a:srgbClr val="C00021"/>
          </a:solidFill>
          <a:ln>
            <a:noFill/>
          </a:ln>
        </p:spPr>
        <p:txBody>
          <a:bodyPr lIns="216000">
            <a:noAutofit/>
          </a:bodyPr>
          <a:lstStyle>
            <a:lvl1pPr algn="l">
              <a:defRPr sz="45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 </a:t>
            </a:r>
          </a:p>
        </p:txBody>
      </p:sp>
      <p:pic>
        <p:nvPicPr>
          <p:cNvPr id="16" name="Imagen 15" descr="UVIC b-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474133"/>
            <a:ext cx="2443656" cy="10498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6237311"/>
            <a:ext cx="2490651" cy="5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250825" y="6097588"/>
            <a:ext cx="8642350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24" y="237744"/>
            <a:ext cx="8641715" cy="900000"/>
          </a:xfrm>
          <a:prstGeom prst="rect">
            <a:avLst/>
          </a:prstGeom>
          <a:solidFill>
            <a:srgbClr val="C00021"/>
          </a:solidFill>
          <a:ln>
            <a:noFill/>
          </a:ln>
        </p:spPr>
        <p:txBody>
          <a:bodyPr lIns="216000">
            <a:noAutofit/>
          </a:bodyPr>
          <a:lstStyle>
            <a:lvl1pPr algn="l">
              <a:defRPr sz="45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sp>
        <p:nvSpPr>
          <p:cNvPr id="6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fld id="{D014F8A8-1C82-48B2-A35C-6991D1259343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6297477"/>
            <a:ext cx="2322257" cy="52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3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6AD58-D9CF-488A-92AF-B8567074208A}" type="datetimeFigureOut">
              <a:rPr lang="es-ES" smtClean="0"/>
              <a:pPr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522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8BF0B800-B120-44F9-9509-553DE971A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522" y="2278112"/>
            <a:ext cx="9010973" cy="2879080"/>
          </a:xfrm>
        </p:spPr>
        <p:txBody>
          <a:bodyPr/>
          <a:lstStyle/>
          <a:p>
            <a:endParaRPr lang="ca-ES" sz="3200" dirty="0"/>
          </a:p>
          <a:p>
            <a:pPr algn="ctr"/>
            <a:r>
              <a:rPr lang="ca-ES" sz="3200" dirty="0"/>
              <a:t>LA </a:t>
            </a:r>
            <a:r>
              <a:rPr lang="ca-ES" sz="3600" dirty="0">
                <a:solidFill>
                  <a:srgbClr val="C00021"/>
                </a:solidFill>
              </a:rPr>
              <a:t>RECERCA</a:t>
            </a:r>
            <a:r>
              <a:rPr lang="ca-ES" sz="3200" dirty="0"/>
              <a:t> A LA NOSTRA</a:t>
            </a:r>
          </a:p>
          <a:p>
            <a:pPr algn="ctr"/>
            <a:r>
              <a:rPr lang="ca-ES" sz="3200" dirty="0"/>
              <a:t>      </a:t>
            </a:r>
          </a:p>
          <a:p>
            <a:pPr algn="ctr"/>
            <a:r>
              <a:rPr lang="ca-ES" sz="3200" dirty="0"/>
              <a:t>NIVERSITAT</a:t>
            </a:r>
          </a:p>
          <a:p>
            <a:pPr algn="ctr"/>
            <a:endParaRPr lang="ca-ES" sz="3200" dirty="0"/>
          </a:p>
          <a:p>
            <a:r>
              <a:rPr lang="ca-ES" sz="3200" dirty="0"/>
              <a:t>		- Evolució d’indicadors i de resultats </a:t>
            </a:r>
          </a:p>
        </p:txBody>
      </p:sp>
      <p:sp>
        <p:nvSpPr>
          <p:cNvPr id="5" name="Rectangle: cantonades superiors arrodonides 4">
            <a:extLst>
              <a:ext uri="{FF2B5EF4-FFF2-40B4-BE49-F238E27FC236}">
                <a16:creationId xmlns:a16="http://schemas.microsoft.com/office/drawing/2014/main" id="{DAAC44C0-E4C7-4CF2-B06B-13A4F646306C}"/>
              </a:ext>
            </a:extLst>
          </p:cNvPr>
          <p:cNvSpPr/>
          <p:nvPr/>
        </p:nvSpPr>
        <p:spPr>
          <a:xfrm>
            <a:off x="395536" y="548680"/>
            <a:ext cx="3168352" cy="1008112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A0F7C900-72F6-40B6-99CE-BF76506F6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6249897"/>
            <a:ext cx="2438299" cy="561115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1A2B6BB6-9460-42DB-87C0-7FA2F94B6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499992" cy="2189185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8B8BED80-BF6F-4073-BB72-3F08CD296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7192"/>
            <a:ext cx="9144000" cy="1002082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E83FAD52-89BB-4C2E-B3FF-0CAD8E734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5175886"/>
            <a:ext cx="8640960" cy="685800"/>
          </a:xfrm>
        </p:spPr>
        <p:txBody>
          <a:bodyPr/>
          <a:lstStyle/>
          <a:p>
            <a:pPr algn="ctr"/>
            <a:endParaRPr lang="es-ES" sz="2000" b="0" dirty="0">
              <a:solidFill>
                <a:schemeClr val="bg1"/>
              </a:solidFill>
            </a:endParaRPr>
          </a:p>
          <a:p>
            <a:pPr algn="ctr"/>
            <a:r>
              <a:rPr lang="es-ES" sz="2000" b="0" dirty="0" err="1">
                <a:solidFill>
                  <a:schemeClr val="bg1"/>
                </a:solidFill>
              </a:rPr>
              <a:t>Curs</a:t>
            </a:r>
            <a:r>
              <a:rPr lang="es-ES" sz="2000" b="0" dirty="0">
                <a:solidFill>
                  <a:schemeClr val="bg1"/>
                </a:solidFill>
              </a:rPr>
              <a:t> 2019/2020</a:t>
            </a:r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4A3C64C4-E02A-4F52-A96B-F481E1B60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818198"/>
            <a:ext cx="576064" cy="57606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C9CCF3E0-2233-4A06-92C0-D5486495B3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19" t="6817" r="8496" b="10000"/>
          <a:stretch/>
        </p:blipFill>
        <p:spPr>
          <a:xfrm>
            <a:off x="2555775" y="3429001"/>
            <a:ext cx="720081" cy="72008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50C2A438-F772-4985-BB0C-581D9417CA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73680"/>
            <a:ext cx="2354216" cy="11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6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50824" y="237744"/>
            <a:ext cx="8641715" cy="900000"/>
          </a:xfrm>
        </p:spPr>
        <p:txBody>
          <a:bodyPr/>
          <a:lstStyle/>
          <a:p>
            <a:pPr>
              <a:tabLst>
                <a:tab pos="6280150" algn="l"/>
              </a:tabLst>
            </a:pPr>
            <a:r>
              <a:rPr lang="ca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8. Transferència de Coneixement: convenis i recursos obtinguts per curs acadèmic</a:t>
            </a:r>
            <a:endParaRPr lang="es-ES_tradnl" sz="2400" i="1" dirty="0"/>
          </a:p>
        </p:txBody>
      </p:sp>
      <p:sp>
        <p:nvSpPr>
          <p:cNvPr id="5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10</a:t>
            </a:r>
          </a:p>
        </p:txBody>
      </p:sp>
      <p:graphicFrame>
        <p:nvGraphicFramePr>
          <p:cNvPr id="10" name="Gráfico 2">
            <a:extLst>
              <a:ext uri="{FF2B5EF4-FFF2-40B4-BE49-F238E27FC236}">
                <a16:creationId xmlns:a16="http://schemas.microsoft.com/office/drawing/2014/main" id="{2568B6DC-28FF-43E4-B062-4DD6230B5E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911799"/>
              </p:ext>
            </p:extLst>
          </p:nvPr>
        </p:nvGraphicFramePr>
        <p:xfrm>
          <a:off x="0" y="1484784"/>
          <a:ext cx="9144000" cy="447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69517" y="1173685"/>
            <a:ext cx="8623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 err="1"/>
              <a:t>Evolució</a:t>
            </a:r>
            <a:r>
              <a:rPr lang="es-ES" sz="2000" dirty="0"/>
              <a:t> de la </a:t>
            </a:r>
            <a:r>
              <a:rPr lang="es-ES" sz="2000" dirty="0" err="1"/>
              <a:t>Transferència</a:t>
            </a:r>
            <a:r>
              <a:rPr lang="es-ES" sz="2000" dirty="0"/>
              <a:t> de </a:t>
            </a:r>
            <a:r>
              <a:rPr lang="es-ES" sz="2000" dirty="0" err="1"/>
              <a:t>Coneixement</a:t>
            </a:r>
            <a:r>
              <a:rPr lang="es-ES" sz="2000" dirty="0"/>
              <a:t> a la UVic-UCC</a:t>
            </a:r>
          </a:p>
        </p:txBody>
      </p:sp>
      <p:sp>
        <p:nvSpPr>
          <p:cNvPr id="14" name="CuadroTexto 7"/>
          <p:cNvSpPr txBox="1"/>
          <p:nvPr/>
        </p:nvSpPr>
        <p:spPr>
          <a:xfrm>
            <a:off x="250824" y="5849105"/>
            <a:ext cx="8623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900" dirty="0"/>
              <a:t>Nota: No s’ha periodificat el contracte per 3 anys firmat l’any 2015 de la Càtedra de Serveis Socials per import de 600.000€ ni el contracte de 4 anys del DIXIT per import de 170,604€</a:t>
            </a:r>
          </a:p>
        </p:txBody>
      </p:sp>
    </p:spTree>
    <p:extLst>
      <p:ext uri="{BB962C8B-B14F-4D97-AF65-F5344CB8AC3E}">
        <p14:creationId xmlns:p14="http://schemas.microsoft.com/office/powerpoint/2010/main" val="386053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3B726D09-8D1E-47AA-B5AB-819AA31B9C35}"/>
              </a:ext>
              <a:ext uri="{147F2762-F138-4A5C-976F-8EAC2B608ADB}">
                <a16:predDERef xmlns:a16="http://schemas.microsoft.com/office/drawing/2014/main" pred="{2568B6DC-28FF-43E4-B062-4DD6230B5E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881296"/>
              </p:ext>
            </p:extLst>
          </p:nvPr>
        </p:nvGraphicFramePr>
        <p:xfrm>
          <a:off x="0" y="1785937"/>
          <a:ext cx="9144000" cy="430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9. Transferència de Coneixement: </a:t>
            </a:r>
            <a:br>
              <a:rPr lang="ca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Nombre de projectes per centre i curs acadèmic</a:t>
            </a:r>
            <a:endParaRPr lang="es-ES_tradnl" sz="2400" dirty="0"/>
          </a:p>
        </p:txBody>
      </p:sp>
      <p:sp>
        <p:nvSpPr>
          <p:cNvPr id="21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11</a:t>
            </a:r>
          </a:p>
        </p:txBody>
      </p:sp>
      <p:sp>
        <p:nvSpPr>
          <p:cNvPr id="11" name="CuadroTexto 7"/>
          <p:cNvSpPr txBox="1"/>
          <p:nvPr/>
        </p:nvSpPr>
        <p:spPr>
          <a:xfrm>
            <a:off x="683568" y="1256068"/>
            <a:ext cx="3024336" cy="523220"/>
          </a:xfrm>
          <a:prstGeom prst="rect">
            <a:avLst/>
          </a:prstGeom>
          <a:solidFill>
            <a:srgbClr val="C0002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a-ES" sz="1400" dirty="0">
                <a:solidFill>
                  <a:schemeClr val="bg1"/>
                </a:solidFill>
              </a:rPr>
              <a:t>Signatures 2018/2019: 92 contractes</a:t>
            </a:r>
          </a:p>
          <a:p>
            <a:r>
              <a:rPr lang="ca-ES" sz="1400" dirty="0">
                <a:solidFill>
                  <a:schemeClr val="bg1"/>
                </a:solidFill>
              </a:rPr>
              <a:t>Signatures 2019/2020: 80 contractes</a:t>
            </a:r>
          </a:p>
        </p:txBody>
      </p:sp>
    </p:spTree>
    <p:extLst>
      <p:ext uri="{BB962C8B-B14F-4D97-AF65-F5344CB8AC3E}">
        <p14:creationId xmlns:p14="http://schemas.microsoft.com/office/powerpoint/2010/main" val="18113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10. Transferència de Coneixement: recursos obtinguts per curs</a:t>
            </a:r>
            <a:endParaRPr lang="es-ES_tradnl" sz="2400" dirty="0"/>
          </a:p>
        </p:txBody>
      </p:sp>
      <p:sp>
        <p:nvSpPr>
          <p:cNvPr id="21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12</a:t>
            </a:r>
          </a:p>
        </p:txBody>
      </p:sp>
      <p:graphicFrame>
        <p:nvGraphicFramePr>
          <p:cNvPr id="7" name="Gràfic 6">
            <a:extLst>
              <a:ext uri="{FF2B5EF4-FFF2-40B4-BE49-F238E27FC236}">
                <a16:creationId xmlns:a16="http://schemas.microsoft.com/office/drawing/2014/main" id="{0661C174-FC0B-4416-A2AC-46143DDEE321}"/>
              </a:ext>
              <a:ext uri="{147F2762-F138-4A5C-976F-8EAC2B608ADB}">
                <a16:predDERef xmlns:a16="http://schemas.microsoft.com/office/drawing/2014/main" pred="{3B726D09-8D1E-47AA-B5AB-819AA31B9C3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772817"/>
          <a:ext cx="9144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200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11. Transferència de Coneixement: Patents i Spin Off</a:t>
            </a:r>
            <a:endParaRPr lang="es-ES_tradnl" sz="2400" dirty="0"/>
          </a:p>
        </p:txBody>
      </p:sp>
      <p:sp>
        <p:nvSpPr>
          <p:cNvPr id="21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13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62771"/>
              </p:ext>
            </p:extLst>
          </p:nvPr>
        </p:nvGraphicFramePr>
        <p:xfrm>
          <a:off x="1691680" y="1844824"/>
          <a:ext cx="4681217" cy="3040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9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a-ES" dirty="0"/>
                        <a:t>Descripció</a:t>
                      </a:r>
                      <a:r>
                        <a:rPr lang="ca-ES" baseline="0" dirty="0"/>
                        <a:t> Indicador</a:t>
                      </a:r>
                      <a:endParaRPr lang="ca-E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Quantificació</a:t>
                      </a:r>
                      <a:r>
                        <a:rPr lang="ca-ES" baseline="0" dirty="0"/>
                        <a:t> Indicador</a:t>
                      </a:r>
                      <a:endParaRPr lang="ca-E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a-ES" sz="1100" b="1" dirty="0"/>
                        <a:t>Declaracions</a:t>
                      </a:r>
                      <a:r>
                        <a:rPr lang="ca-ES" sz="1100" b="1" baseline="0" dirty="0"/>
                        <a:t> d’Invenció Registrades</a:t>
                      </a:r>
                      <a:endParaRPr lang="ca-E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ca-ES" sz="1100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a-ES" sz="1100" b="1" dirty="0"/>
                        <a:t>Patents</a:t>
                      </a:r>
                      <a:r>
                        <a:rPr lang="ca-ES" sz="1100" b="1" baseline="0" dirty="0"/>
                        <a:t> sol·licitades</a:t>
                      </a:r>
                      <a:endParaRPr lang="ca-E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ca-ES" sz="1100" dirty="0"/>
                        <a:t>4 sol·licitades</a:t>
                      </a:r>
                    </a:p>
                    <a:p>
                      <a:pPr lvl="2" algn="l"/>
                      <a:r>
                        <a:rPr lang="ca-ES" sz="1100" dirty="0"/>
                        <a:t>1 externa</a:t>
                      </a:r>
                    </a:p>
                    <a:p>
                      <a:pPr lvl="2" algn="l"/>
                      <a:r>
                        <a:rPr lang="ca-ES" sz="1100" dirty="0"/>
                        <a:t>3 en gestió</a:t>
                      </a:r>
                    </a:p>
                    <a:p>
                      <a:pPr lvl="2" algn="l"/>
                      <a:r>
                        <a:rPr lang="ca-ES" sz="1100" dirty="0"/>
                        <a:t>1 Discontinuada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a-ES" sz="1100" b="1" dirty="0"/>
                        <a:t>Patents</a:t>
                      </a:r>
                      <a:r>
                        <a:rPr lang="ca-ES" sz="1100" b="1" baseline="0" dirty="0"/>
                        <a:t> concedides</a:t>
                      </a:r>
                      <a:endParaRPr lang="ca-E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ca-ES" sz="1100" dirty="0"/>
                        <a:t>1 Nacional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a-ES" sz="1100" b="1" dirty="0"/>
                        <a:t>Patents llicenciades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ca-ES" sz="11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a-ES" sz="1100" b="1" dirty="0"/>
                        <a:t>Models D’utilitat sol·licitats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ca-ES" sz="1100" dirty="0"/>
                        <a:t>1 concedit</a:t>
                      </a:r>
                    </a:p>
                    <a:p>
                      <a:pPr lvl="2" algn="l"/>
                      <a:r>
                        <a:rPr lang="ca-ES" sz="1100" dirty="0"/>
                        <a:t>2 Sol·licitats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108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a-ES" sz="1100" b="1" dirty="0"/>
                        <a:t>Resultats</a:t>
                      </a:r>
                      <a:r>
                        <a:rPr lang="ca-ES" sz="1100" b="1" baseline="0" dirty="0"/>
                        <a:t> de Propietat Intel·lectual registrats</a:t>
                      </a:r>
                      <a:endParaRPr lang="ca-E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ca-ES" sz="11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a-ES" sz="1100" b="1" baseline="0" dirty="0"/>
                        <a:t>Spin Off</a:t>
                      </a:r>
                      <a:endParaRPr lang="ca-E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ca-ES" sz="11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a-ES" sz="1100" b="1" dirty="0"/>
                        <a:t>Sol·licitud de Spin 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ca-ES" sz="11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321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36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Captació</a:t>
            </a:r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Talent</a:t>
            </a:r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Sol·licituds</a:t>
            </a:r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presentades</a:t>
            </a:r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convocatòries</a:t>
            </a:r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finançament</a:t>
            </a:r>
            <a:endParaRPr lang="es-ES_tradnl" sz="2400" dirty="0"/>
          </a:p>
        </p:txBody>
      </p:sp>
      <p:sp>
        <p:nvSpPr>
          <p:cNvPr id="11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>
                <a:solidFill>
                  <a:schemeClr val="bg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092280" y="3717032"/>
            <a:ext cx="1728192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930512"/>
              </p:ext>
            </p:extLst>
          </p:nvPr>
        </p:nvGraphicFramePr>
        <p:xfrm>
          <a:off x="250824" y="1412776"/>
          <a:ext cx="849764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945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Captació</a:t>
            </a:r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Talent</a:t>
            </a:r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: Recursos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obtinguts</a:t>
            </a:r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 a través de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convocatòries</a:t>
            </a:r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finançament</a:t>
            </a:r>
            <a:endParaRPr lang="es-ES_tradnl" sz="2400" dirty="0"/>
          </a:p>
        </p:txBody>
      </p:sp>
      <p:sp>
        <p:nvSpPr>
          <p:cNvPr id="10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15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4427984" y="2700943"/>
            <a:ext cx="729397" cy="1456113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F9B3254-9F28-49F0-BE9A-B99F44E49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61203"/>
              </p:ext>
            </p:extLst>
          </p:nvPr>
        </p:nvGraphicFramePr>
        <p:xfrm>
          <a:off x="467545" y="1245466"/>
          <a:ext cx="8424994" cy="469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94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50825" y="237744"/>
            <a:ext cx="8585150" cy="900000"/>
          </a:xfrm>
        </p:spPr>
        <p:txBody>
          <a:bodyPr/>
          <a:lstStyle/>
          <a:p>
            <a:br>
              <a:rPr lang="ca-ES" sz="2400" b="0" dirty="0">
                <a:ea typeface="ＭＳ Ｐゴシック" pitchFamily="34" charset="-128"/>
                <a:cs typeface="Arial" pitchFamily="34" charset="0"/>
              </a:rPr>
            </a:br>
            <a:r>
              <a:rPr lang="ca-ES" sz="2400" b="0" dirty="0">
                <a:ea typeface="ＭＳ Ｐゴシック" pitchFamily="34" charset="-128"/>
                <a:cs typeface="Arial" pitchFamily="34" charset="0"/>
              </a:rPr>
              <a:t>15. Divulgació Científica: evolució de les activitats congressuals i de divulgació científica</a:t>
            </a:r>
            <a:br>
              <a:rPr lang="ca-ES" sz="2400" b="0" dirty="0">
                <a:ea typeface="ＭＳ Ｐゴシック" pitchFamily="34" charset="-128"/>
                <a:cs typeface="Arial" pitchFamily="34" charset="0"/>
              </a:rPr>
            </a:br>
            <a:endParaRPr lang="es-ES_tradnl" sz="2400" dirty="0"/>
          </a:p>
        </p:txBody>
      </p:sp>
      <p:sp>
        <p:nvSpPr>
          <p:cNvPr id="7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172400" y="6309320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16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7A2A028-3961-414D-A2B5-5CBCDF1DF5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9294" y="1241962"/>
          <a:ext cx="8228211" cy="4652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175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D7943-18E4-43ED-9DF0-F79ED5D2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37744"/>
            <a:ext cx="8641715" cy="900000"/>
          </a:xfrm>
        </p:spPr>
        <p:txBody>
          <a:bodyPr/>
          <a:lstStyle/>
          <a:p>
            <a:r>
              <a:rPr lang="ca-ES" sz="2400" b="0" dirty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16. Divulgació Científica: recursos captats</a:t>
            </a:r>
            <a:endParaRPr lang="ca-ES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04405FA-4969-49A5-923C-35F2ED05E0B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4310" y="1196752"/>
          <a:ext cx="842214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2812CCEE-544A-4ADC-9430-5B0470BE2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6309320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7045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ea typeface="ＭＳ Ｐゴシック" pitchFamily="34" charset="-128"/>
              </a:rPr>
              <a:t>1. </a:t>
            </a:r>
            <a:r>
              <a:rPr lang="en-US" sz="2400" b="0" dirty="0" err="1">
                <a:ea typeface="ＭＳ Ｐゴシック" pitchFamily="34" charset="-128"/>
              </a:rPr>
              <a:t>Nombre</a:t>
            </a:r>
            <a:r>
              <a:rPr lang="en-US" sz="2400" b="0" dirty="0">
                <a:ea typeface="ＭＳ Ｐゴシック" pitchFamily="34" charset="-128"/>
              </a:rPr>
              <a:t> de </a:t>
            </a:r>
            <a:r>
              <a:rPr lang="en-US" sz="2400" b="0" dirty="0" err="1">
                <a:ea typeface="ＭＳ Ｐゴシック" pitchFamily="34" charset="-128"/>
              </a:rPr>
              <a:t>publicacions</a:t>
            </a:r>
            <a:r>
              <a:rPr lang="en-US" sz="2400" b="0" dirty="0">
                <a:ea typeface="ＭＳ Ｐゴシック" pitchFamily="34" charset="-128"/>
              </a:rPr>
              <a:t> </a:t>
            </a:r>
            <a:r>
              <a:rPr lang="en-US" sz="2400" b="0" dirty="0" err="1">
                <a:ea typeface="ＭＳ Ｐゴシック" pitchFamily="34" charset="-128"/>
              </a:rPr>
              <a:t>indexades</a:t>
            </a:r>
            <a:endParaRPr lang="es-ES_tradnl" sz="2400" dirty="0"/>
          </a:p>
        </p:txBody>
      </p:sp>
      <p:sp>
        <p:nvSpPr>
          <p:cNvPr id="6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2</a:t>
            </a:r>
          </a:p>
        </p:txBody>
      </p:sp>
      <p:sp>
        <p:nvSpPr>
          <p:cNvPr id="2" name="CuadroTexto 1"/>
          <p:cNvSpPr txBox="1"/>
          <p:nvPr/>
        </p:nvSpPr>
        <p:spPr>
          <a:xfrm rot="10800000" flipV="1">
            <a:off x="271080" y="578487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 err="1"/>
              <a:t>Arts&amp;Humanites</a:t>
            </a:r>
            <a:r>
              <a:rPr lang="ca-ES" sz="1000" dirty="0"/>
              <a:t> </a:t>
            </a:r>
            <a:r>
              <a:rPr lang="ca-ES" sz="1000" dirty="0" err="1"/>
              <a:t>Citation</a:t>
            </a:r>
            <a:r>
              <a:rPr lang="ca-ES" sz="1000" dirty="0"/>
              <a:t> </a:t>
            </a:r>
            <a:r>
              <a:rPr lang="ca-ES" sz="1000" dirty="0" err="1"/>
              <a:t>Index</a:t>
            </a:r>
            <a:r>
              <a:rPr lang="ca-ES" sz="1000" dirty="0"/>
              <a:t>: AHCI</a:t>
            </a:r>
          </a:p>
          <a:p>
            <a:endParaRPr lang="ca-ES" sz="1100" dirty="0"/>
          </a:p>
          <a:p>
            <a:endParaRPr lang="ca-ES" sz="11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7BC309D-47AC-444A-BBF1-727365E3A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358590"/>
              </p:ext>
            </p:extLst>
          </p:nvPr>
        </p:nvGraphicFramePr>
        <p:xfrm>
          <a:off x="467544" y="1314449"/>
          <a:ext cx="8208911" cy="447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9">
            <a:extLst>
              <a:ext uri="{FF2B5EF4-FFF2-40B4-BE49-F238E27FC236}">
                <a16:creationId xmlns:a16="http://schemas.microsoft.com/office/drawing/2014/main" id="{EAF11E84-B39F-4FFB-B7C0-13F2E1C94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72" y="6372862"/>
            <a:ext cx="17050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ES" altLang="ca-ES" sz="800" dirty="0">
                <a:solidFill>
                  <a:prstClr val="black"/>
                </a:solidFill>
                <a:cs typeface="Arial" panose="020B0604020202020204" pitchFamily="34" charset="0"/>
              </a:rPr>
              <a:t>Font: Biblioteca</a:t>
            </a:r>
            <a:endParaRPr lang="ca-ES" altLang="ca-ES" sz="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6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b="0" dirty="0">
                <a:ea typeface="ＭＳ Ｐゴシック" pitchFamily="34" charset="-128"/>
                <a:cs typeface="Arial" pitchFamily="34" charset="0"/>
              </a:rPr>
              <a:t>2. </a:t>
            </a:r>
            <a:r>
              <a:rPr lang="ca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Convocatòries competitives: </a:t>
            </a:r>
            <a:r>
              <a:rPr lang="ca-ES" sz="2400" b="0" dirty="0">
                <a:ea typeface="ＭＳ Ｐゴシック" pitchFamily="34" charset="-128"/>
                <a:cs typeface="Arial" pitchFamily="34" charset="0"/>
              </a:rPr>
              <a:t>Recursos captats</a:t>
            </a:r>
            <a:endParaRPr lang="es-ES_tradnl" sz="2400" dirty="0"/>
          </a:p>
        </p:txBody>
      </p:sp>
      <p:sp>
        <p:nvSpPr>
          <p:cNvPr id="10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3</a:t>
            </a:r>
          </a:p>
        </p:txBody>
      </p:sp>
      <p:graphicFrame>
        <p:nvGraphicFramePr>
          <p:cNvPr id="13" name="1 Gráfico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911901"/>
              </p:ext>
            </p:extLst>
          </p:nvPr>
        </p:nvGraphicFramePr>
        <p:xfrm>
          <a:off x="250824" y="1268760"/>
          <a:ext cx="8641715" cy="476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437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3. Convocatòries competitives: Sol·licituds de finançament</a:t>
            </a:r>
            <a:endParaRPr lang="es-ES_tradnl" sz="2400" dirty="0"/>
          </a:p>
        </p:txBody>
      </p:sp>
      <p:sp>
        <p:nvSpPr>
          <p:cNvPr id="12" name="CuadroTexto 6"/>
          <p:cNvSpPr txBox="1">
            <a:spLocks noChangeArrowheads="1"/>
          </p:cNvSpPr>
          <p:nvPr/>
        </p:nvSpPr>
        <p:spPr bwMode="auto">
          <a:xfrm>
            <a:off x="7380312" y="5805264"/>
            <a:ext cx="129689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ES" altLang="ca-ES" sz="800" dirty="0" err="1"/>
              <a:t>Actualitzat</a:t>
            </a:r>
            <a:r>
              <a:rPr lang="es-ES" altLang="ca-ES" sz="800" dirty="0"/>
              <a:t> 24/03/2015</a:t>
            </a:r>
            <a:endParaRPr lang="ca-ES" altLang="ca-ES" sz="800" dirty="0"/>
          </a:p>
        </p:txBody>
      </p:sp>
      <p:sp>
        <p:nvSpPr>
          <p:cNvPr id="2" name="Rectángulo 1"/>
          <p:cNvSpPr/>
          <p:nvPr/>
        </p:nvSpPr>
        <p:spPr>
          <a:xfrm>
            <a:off x="7524328" y="5805264"/>
            <a:ext cx="108012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692BE7-B564-4DD8-B8E9-383B4832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91" y="1420194"/>
            <a:ext cx="8224217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2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4. Convocatòries competitives: Recursos sol·licitats</a:t>
            </a:r>
            <a:endParaRPr lang="es-ES_tradnl" sz="2400" dirty="0"/>
          </a:p>
        </p:txBody>
      </p:sp>
      <p:sp>
        <p:nvSpPr>
          <p:cNvPr id="13" name="CuadroTexto 1"/>
          <p:cNvSpPr txBox="1">
            <a:spLocks noChangeArrowheads="1"/>
          </p:cNvSpPr>
          <p:nvPr/>
        </p:nvSpPr>
        <p:spPr bwMode="auto">
          <a:xfrm>
            <a:off x="2771456" y="1178396"/>
            <a:ext cx="3600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ca-ES" sz="1400" dirty="0">
                <a:solidFill>
                  <a:srgbClr val="C00000"/>
                </a:solidFill>
              </a:rPr>
              <a:t>Evolució del nombre de recursos sol·licitats</a:t>
            </a:r>
          </a:p>
        </p:txBody>
      </p:sp>
      <p:sp>
        <p:nvSpPr>
          <p:cNvPr id="12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5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281376"/>
              </p:ext>
            </p:extLst>
          </p:nvPr>
        </p:nvGraphicFramePr>
        <p:xfrm>
          <a:off x="107504" y="1178396"/>
          <a:ext cx="4968552" cy="45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304575"/>
              </p:ext>
            </p:extLst>
          </p:nvPr>
        </p:nvGraphicFramePr>
        <p:xfrm>
          <a:off x="5076056" y="1525436"/>
          <a:ext cx="3960440" cy="384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835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b="0" dirty="0">
                <a:ea typeface="ＭＳ Ｐゴシック" pitchFamily="34" charset="-128"/>
                <a:cs typeface="Arial" pitchFamily="34" charset="0"/>
              </a:rPr>
              <a:t>5. Projectes europeus</a:t>
            </a:r>
            <a:endParaRPr lang="es-ES_tradnl" sz="2400" dirty="0"/>
          </a:p>
        </p:txBody>
      </p:sp>
      <p:sp>
        <p:nvSpPr>
          <p:cNvPr id="14" name="CuadroTexto 1"/>
          <p:cNvSpPr txBox="1">
            <a:spLocks noChangeArrowheads="1"/>
          </p:cNvSpPr>
          <p:nvPr/>
        </p:nvSpPr>
        <p:spPr bwMode="auto">
          <a:xfrm>
            <a:off x="1547813" y="1268760"/>
            <a:ext cx="6681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ca-ES" sz="1400" dirty="0">
                <a:solidFill>
                  <a:srgbClr val="C00000"/>
                </a:solidFill>
              </a:rPr>
              <a:t>Evolució del nombre de sol·licituds a projectes europeus enviades i guanyades</a:t>
            </a:r>
          </a:p>
        </p:txBody>
      </p:sp>
      <p:sp>
        <p:nvSpPr>
          <p:cNvPr id="8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6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930629"/>
              </p:ext>
            </p:extLst>
          </p:nvPr>
        </p:nvGraphicFramePr>
        <p:xfrm>
          <a:off x="467544" y="2057400"/>
          <a:ext cx="8352928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041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85" y="183554"/>
            <a:ext cx="8641715" cy="759426"/>
          </a:xfrm>
        </p:spPr>
        <p:txBody>
          <a:bodyPr/>
          <a:lstStyle/>
          <a:p>
            <a:r>
              <a:rPr lang="es-ES" sz="2400" b="0" dirty="0"/>
              <a:t>6. Les </a:t>
            </a:r>
            <a:r>
              <a:rPr lang="es-ES" sz="2400" b="0" dirty="0" err="1"/>
              <a:t>xifres</a:t>
            </a:r>
            <a:r>
              <a:rPr lang="es-ES" sz="2400" b="0" dirty="0"/>
              <a:t> de </a:t>
            </a:r>
            <a:r>
              <a:rPr lang="es-ES" sz="2400" b="0" dirty="0" err="1"/>
              <a:t>l’Escola</a:t>
            </a:r>
            <a:r>
              <a:rPr lang="es-ES" sz="2400" b="0" dirty="0"/>
              <a:t> de </a:t>
            </a:r>
            <a:r>
              <a:rPr lang="es-ES" sz="2400" b="0" dirty="0" err="1"/>
              <a:t>Doctorat</a:t>
            </a:r>
            <a:r>
              <a:rPr lang="es-ES" sz="2400" b="0" dirty="0"/>
              <a:t>:</a:t>
            </a:r>
            <a:endParaRPr lang="ca-ES" sz="2400" b="0" dirty="0"/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7020272" y="6372862"/>
            <a:ext cx="17050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ES" altLang="ca-ES" sz="800" dirty="0">
                <a:solidFill>
                  <a:prstClr val="black"/>
                </a:solidFill>
                <a:cs typeface="Arial" panose="020B0604020202020204" pitchFamily="34" charset="0"/>
              </a:rPr>
              <a:t>Font: Oficina de Doctorat</a:t>
            </a:r>
            <a:endParaRPr lang="ca-ES" altLang="ca-ES" sz="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31382" y="6309320"/>
            <a:ext cx="659018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75856" y="52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16" name="CuadroTexto 1"/>
          <p:cNvSpPr txBox="1">
            <a:spLocks noChangeArrowheads="1"/>
          </p:cNvSpPr>
          <p:nvPr/>
        </p:nvSpPr>
        <p:spPr bwMode="auto">
          <a:xfrm>
            <a:off x="385716" y="1014116"/>
            <a:ext cx="418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ca-ES" sz="1400" dirty="0">
                <a:solidFill>
                  <a:srgbClr val="C00000"/>
                </a:solidFill>
              </a:rPr>
              <a:t>Dades sobre l’evolució dels estudis de doctorat</a:t>
            </a:r>
          </a:p>
        </p:txBody>
      </p:sp>
      <p:graphicFrame>
        <p:nvGraphicFramePr>
          <p:cNvPr id="11" name="6 Gráfico">
            <a:extLst>
              <a:ext uri="{FF2B5EF4-FFF2-40B4-BE49-F238E27FC236}">
                <a16:creationId xmlns:a16="http://schemas.microsoft.com/office/drawing/2014/main" id="{F63912A5-CADC-4419-8B57-2C90C843B3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641042"/>
              </p:ext>
            </p:extLst>
          </p:nvPr>
        </p:nvGraphicFramePr>
        <p:xfrm>
          <a:off x="280265" y="1297982"/>
          <a:ext cx="7135423" cy="486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13">
            <a:extLst>
              <a:ext uri="{FF2B5EF4-FFF2-40B4-BE49-F238E27FC236}">
                <a16:creationId xmlns:a16="http://schemas.microsoft.com/office/drawing/2014/main" id="{FB38FD22-537D-42B3-A093-B29CA8274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589751"/>
              </p:ext>
            </p:extLst>
          </p:nvPr>
        </p:nvGraphicFramePr>
        <p:xfrm>
          <a:off x="6156176" y="2348880"/>
          <a:ext cx="2821151" cy="36910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5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651">
                <a:tc gridSpan="2"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latin typeface="+mn-lt"/>
                        </a:rPr>
                        <a:t>Xifres del curs 2019/20</a:t>
                      </a:r>
                    </a:p>
                  </a:txBody>
                  <a:tcPr>
                    <a:solidFill>
                      <a:srgbClr val="C0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200" b="1" dirty="0">
                          <a:latin typeface="+mn-lt"/>
                        </a:rPr>
                        <a:t>Programes de doctorat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200" b="1" dirty="0">
                          <a:latin typeface="+mn-lt"/>
                        </a:rPr>
                        <a:t>Oferta anual de places de nou accés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724717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200" b="1" dirty="0">
                          <a:latin typeface="+mn-lt"/>
                        </a:rPr>
                        <a:t>Doctorands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200" b="1" dirty="0">
                          <a:latin typeface="+mn-lt"/>
                        </a:rPr>
                        <a:t>Estrangers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200" b="1" dirty="0">
                          <a:latin typeface="+mn-lt"/>
                        </a:rPr>
                        <a:t>Tesis defensades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200" b="1" dirty="0" err="1">
                          <a:latin typeface="+mn-lt"/>
                        </a:rPr>
                        <a:t>Cotuteles</a:t>
                      </a:r>
                      <a:endParaRPr lang="ca-E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200" b="1" dirty="0">
                          <a:latin typeface="+mn-lt"/>
                        </a:rPr>
                        <a:t>Ajuts </a:t>
                      </a:r>
                      <a:r>
                        <a:rPr lang="ca-ES" sz="1200" b="1" dirty="0" err="1">
                          <a:latin typeface="+mn-lt"/>
                        </a:rPr>
                        <a:t>predoctorals</a:t>
                      </a:r>
                      <a:endParaRPr lang="ca-E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654389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200" b="1" dirty="0">
                          <a:latin typeface="+mn-lt"/>
                        </a:rPr>
                        <a:t>Finançament obtingut en convocatòries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203.760€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200" b="1" dirty="0">
                          <a:latin typeface="+mn-lt"/>
                        </a:rPr>
                        <a:t>Finançament obtingut en convocatòries </a:t>
                      </a:r>
                      <a:r>
                        <a:rPr lang="ca-ES" sz="1200" b="1" dirty="0" err="1">
                          <a:latin typeface="+mn-lt"/>
                        </a:rPr>
                        <a:t>predoctorals</a:t>
                      </a:r>
                      <a:endParaRPr lang="ca-E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103.874,85€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138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06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142" y="342669"/>
            <a:ext cx="8641715" cy="900000"/>
          </a:xfrm>
        </p:spPr>
        <p:txBody>
          <a:bodyPr/>
          <a:lstStyle/>
          <a:p>
            <a:r>
              <a:rPr lang="es-ES" sz="2400" b="0" dirty="0"/>
              <a:t>7.a. </a:t>
            </a:r>
            <a:r>
              <a:rPr lang="es-ES" sz="2400" b="0" dirty="0" err="1"/>
              <a:t>Captació</a:t>
            </a:r>
            <a:r>
              <a:rPr lang="es-ES" sz="2400" b="0" dirty="0"/>
              <a:t> de </a:t>
            </a:r>
            <a:r>
              <a:rPr lang="es-ES" sz="2400" b="0" dirty="0" err="1"/>
              <a:t>talent</a:t>
            </a:r>
            <a:r>
              <a:rPr lang="es-ES" sz="2400" b="0" dirty="0"/>
              <a:t>: </a:t>
            </a:r>
            <a:r>
              <a:rPr lang="es-ES" sz="2400" b="0" dirty="0" err="1"/>
              <a:t>predoctorals</a:t>
            </a:r>
            <a:r>
              <a:rPr lang="es-ES" sz="2400" b="0" dirty="0"/>
              <a:t> i </a:t>
            </a:r>
            <a:r>
              <a:rPr lang="es-ES" sz="2400" b="0" dirty="0" err="1"/>
              <a:t>doctorats</a:t>
            </a:r>
            <a:r>
              <a:rPr lang="es-ES" sz="2400" b="0" dirty="0"/>
              <a:t> </a:t>
            </a:r>
            <a:r>
              <a:rPr lang="es-ES" sz="2400" b="0" dirty="0" err="1"/>
              <a:t>industrials</a:t>
            </a:r>
            <a:r>
              <a:rPr lang="es-ES" sz="2400" b="0" dirty="0"/>
              <a:t> (DI)</a:t>
            </a:r>
            <a:endParaRPr lang="ca-ES" sz="2400" dirty="0"/>
          </a:p>
        </p:txBody>
      </p:sp>
      <p:sp>
        <p:nvSpPr>
          <p:cNvPr id="9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31382" y="6309320"/>
            <a:ext cx="659018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6948264" y="6309320"/>
            <a:ext cx="17050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ES" altLang="ca-ES" sz="800" dirty="0">
                <a:solidFill>
                  <a:prstClr val="black"/>
                </a:solidFill>
                <a:cs typeface="Arial" panose="020B0604020202020204" pitchFamily="34" charset="0"/>
              </a:rPr>
              <a:t>Font: Oficina de Doctorat</a:t>
            </a:r>
            <a:endParaRPr lang="ca-ES" altLang="ca-ES" sz="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5D461F9-8A36-4165-A4BE-5E8103FCA1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610827"/>
              </p:ext>
            </p:extLst>
          </p:nvPr>
        </p:nvGraphicFramePr>
        <p:xfrm>
          <a:off x="762089" y="1764488"/>
          <a:ext cx="761982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901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142" y="342669"/>
            <a:ext cx="8641715" cy="900000"/>
          </a:xfrm>
        </p:spPr>
        <p:txBody>
          <a:bodyPr/>
          <a:lstStyle/>
          <a:p>
            <a:r>
              <a:rPr lang="es-ES" sz="2400" b="0" dirty="0"/>
              <a:t>7.b. </a:t>
            </a:r>
            <a:r>
              <a:rPr lang="es-ES" sz="2400" b="0" dirty="0" err="1"/>
              <a:t>Captació</a:t>
            </a:r>
            <a:r>
              <a:rPr lang="es-ES" sz="2400" b="0" dirty="0"/>
              <a:t> de </a:t>
            </a:r>
            <a:r>
              <a:rPr lang="es-ES" sz="2400" b="0" dirty="0" err="1"/>
              <a:t>talent</a:t>
            </a:r>
            <a:r>
              <a:rPr lang="es-ES" sz="2400" b="0" dirty="0"/>
              <a:t>: </a:t>
            </a:r>
            <a:r>
              <a:rPr lang="es-ES" sz="2400" b="0" dirty="0" err="1"/>
              <a:t>doctorats</a:t>
            </a:r>
            <a:r>
              <a:rPr lang="es-ES" sz="2400" b="0" dirty="0"/>
              <a:t> </a:t>
            </a:r>
            <a:r>
              <a:rPr lang="es-ES" sz="2400" b="0" dirty="0" err="1"/>
              <a:t>industrials</a:t>
            </a:r>
            <a:r>
              <a:rPr lang="es-ES" sz="2400" b="0" dirty="0"/>
              <a:t> (DI)</a:t>
            </a:r>
            <a:endParaRPr lang="ca-ES" sz="2400" dirty="0"/>
          </a:p>
        </p:txBody>
      </p:sp>
      <p:sp>
        <p:nvSpPr>
          <p:cNvPr id="9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31382" y="6309320"/>
            <a:ext cx="659018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>
                <a:solidFill>
                  <a:prstClr val="black">
                    <a:tint val="75000"/>
                  </a:prstClr>
                </a:solidFill>
              </a:rPr>
              <a:t>9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6948264" y="6309320"/>
            <a:ext cx="17050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ES" altLang="ca-ES" sz="800" dirty="0">
                <a:solidFill>
                  <a:prstClr val="black"/>
                </a:solidFill>
                <a:cs typeface="Arial" panose="020B0604020202020204" pitchFamily="34" charset="0"/>
              </a:rPr>
              <a:t>Font: Oficina de Doctorat</a:t>
            </a:r>
            <a:endParaRPr lang="ca-ES" altLang="ca-ES" sz="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1A2D4E-A385-41A9-9D63-9279EC2589B6}"/>
              </a:ext>
            </a:extLst>
          </p:cNvPr>
          <p:cNvSpPr txBox="1"/>
          <p:nvPr/>
        </p:nvSpPr>
        <p:spPr>
          <a:xfrm>
            <a:off x="251142" y="4043604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 dirty="0" err="1"/>
              <a:t>Empreses</a:t>
            </a:r>
            <a:r>
              <a:rPr lang="es-ES" sz="1600" b="1" u="sng" dirty="0"/>
              <a:t> </a:t>
            </a:r>
            <a:r>
              <a:rPr lang="es-ES" sz="1600" b="1" u="sng" dirty="0" err="1"/>
              <a:t>amb</a:t>
            </a:r>
            <a:r>
              <a:rPr lang="es-ES" sz="1600" b="1" u="sng" dirty="0"/>
              <a:t> DI </a:t>
            </a:r>
            <a:r>
              <a:rPr lang="es-ES" sz="1600" b="1" u="sng" dirty="0" err="1"/>
              <a:t>actius</a:t>
            </a:r>
            <a:r>
              <a:rPr lang="es-ES" sz="1600" b="1" u="sng" dirty="0"/>
              <a:t> el </a:t>
            </a:r>
            <a:r>
              <a:rPr lang="es-ES" sz="1600" b="1" u="sng" dirty="0" err="1"/>
              <a:t>curs</a:t>
            </a:r>
            <a:r>
              <a:rPr lang="es-ES" sz="1600" b="1" u="sng" dirty="0"/>
              <a:t> 2019/20</a:t>
            </a:r>
            <a:r>
              <a:rPr lang="es-ES" dirty="0"/>
              <a:t>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B3350C-F8FA-4D0E-ACC6-6EE7CA772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18" y="4559390"/>
            <a:ext cx="758429" cy="3314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6F78665-9586-414B-B615-06E76B850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91" y="5246824"/>
            <a:ext cx="1695407" cy="3967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E2A1419-876B-4758-9A1F-414951EFF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100" y="4449683"/>
            <a:ext cx="648072" cy="64807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16D09-BF79-468F-A176-DD43710AB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2324" y="4405302"/>
            <a:ext cx="1522812" cy="45631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118FC9-B8D5-40B2-A82F-9BEDADABD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4129" y="4432872"/>
            <a:ext cx="1295418" cy="55437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505F687-1C5C-4558-B9BE-AE5B7DEB8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8949" y="4376092"/>
            <a:ext cx="1140030" cy="53154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2CFF69D-0EB5-4F5C-A235-0C392FF00A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6404" y="5198487"/>
            <a:ext cx="1238423" cy="6287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D0101E8-AE23-4BAE-9DC5-3406417BD6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7141" y="5512914"/>
            <a:ext cx="897010" cy="49335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11F56AF-5665-479E-A60F-7181CEFFD6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5528" y="4552575"/>
            <a:ext cx="572701" cy="96722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E0D3AD7-F848-4E20-B520-AA7F3885D5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5180" y="5025909"/>
            <a:ext cx="1452765" cy="37629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80FB392-8463-40EF-A1B6-CD7D07B430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0158" y="5236463"/>
            <a:ext cx="1906660" cy="41751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41C1DA1-4F03-49CC-A829-08028E3085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407" y="4436122"/>
            <a:ext cx="886140" cy="45473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2FEB0EE-6C54-4241-B56A-617A9E9067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5180" y="5629702"/>
            <a:ext cx="1646556" cy="32269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33C156E-4441-4D53-9DBF-5C68505EF5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99896" y="4942475"/>
            <a:ext cx="859277" cy="456078"/>
          </a:xfrm>
          <a:prstGeom prst="rect">
            <a:avLst/>
          </a:prstGeom>
        </p:spPr>
      </p:pic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C697E3CA-98D2-4484-AE99-7C4F03BEC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036837"/>
              </p:ext>
            </p:extLst>
          </p:nvPr>
        </p:nvGraphicFramePr>
        <p:xfrm>
          <a:off x="251142" y="1340998"/>
          <a:ext cx="861391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17" imgW="8429557" imgH="2609930" progId="Excel.Sheet.12">
                  <p:embed/>
                </p:oleObj>
              </mc:Choice>
              <mc:Fallback>
                <p:oleObj name="Worksheet" r:id="rId17" imgW="8429557" imgH="2609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1142" y="1340998"/>
                        <a:ext cx="8613913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899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28686</TotalTime>
  <Words>476</Words>
  <Application>Microsoft Office PowerPoint</Application>
  <PresentationFormat>Presentació en pantalla (4:3)</PresentationFormat>
  <Paragraphs>137</Paragraphs>
  <Slides>17</Slides>
  <Notes>9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Calibri Light</vt:lpstr>
      <vt:lpstr>Tema de Office</vt:lpstr>
      <vt:lpstr>Worksheet</vt:lpstr>
      <vt:lpstr>Presentació del PowerPoint</vt:lpstr>
      <vt:lpstr>1. Nombre de publicacions indexades</vt:lpstr>
      <vt:lpstr>2. Convocatòries competitives: Recursos captats</vt:lpstr>
      <vt:lpstr>3. Convocatòries competitives: Sol·licituds de finançament</vt:lpstr>
      <vt:lpstr>4. Convocatòries competitives: Recursos sol·licitats</vt:lpstr>
      <vt:lpstr>5. Projectes europeus</vt:lpstr>
      <vt:lpstr>6. Les xifres de l’Escola de Doctorat:</vt:lpstr>
      <vt:lpstr>7.a. Captació de talent: predoctorals i doctorats industrials (DI)</vt:lpstr>
      <vt:lpstr>7.b. Captació de talent: doctorats industrials (DI)</vt:lpstr>
      <vt:lpstr>8. Transferència de Coneixement: convenis i recursos obtinguts per curs acadèmic</vt:lpstr>
      <vt:lpstr>9. Transferència de Coneixement:  Nombre de projectes per centre i curs acadèmic</vt:lpstr>
      <vt:lpstr>10. Transferència de Coneixement: recursos obtinguts per curs</vt:lpstr>
      <vt:lpstr>11. Transferència de Coneixement: Patents i Spin Off</vt:lpstr>
      <vt:lpstr>12. Captació de Talent: Sol·licituds presentades a convocatòries de finançament</vt:lpstr>
      <vt:lpstr>14. Captació de Talent: Recursos obtinguts a través de convocatòries de finançament</vt:lpstr>
      <vt:lpstr> 15. Divulgació Científica: evolució de les activitats congressuals i de divulgació científica </vt:lpstr>
      <vt:lpstr>16. Divulgació Científica: recursos captats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67386</dc:creator>
  <cp:lastModifiedBy>Elisabet Dachs Rossell</cp:lastModifiedBy>
  <cp:revision>971</cp:revision>
  <cp:lastPrinted>2020-07-21T11:24:17Z</cp:lastPrinted>
  <dcterms:created xsi:type="dcterms:W3CDTF">2014-03-27T11:26:20Z</dcterms:created>
  <dcterms:modified xsi:type="dcterms:W3CDTF">2020-09-09T09:37:06Z</dcterms:modified>
</cp:coreProperties>
</file>