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61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91" r:id="rId11"/>
    <p:sldId id="293" r:id="rId12"/>
    <p:sldId id="294" r:id="rId13"/>
    <p:sldId id="295" r:id="rId14"/>
    <p:sldId id="297" r:id="rId15"/>
    <p:sldId id="298" r:id="rId16"/>
    <p:sldId id="299" r:id="rId17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21"/>
    <a:srgbClr val="C25F1D"/>
    <a:srgbClr val="CD0920"/>
    <a:srgbClr val="C60D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fitxers.uvic.local\U\OTRI\GENERAL\5_INFORMES\Informe_VrTC\gener15\RiTC\dades_recerca_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fitxers.uvic.local\U\OTRI\OFICINA%20DE%20DOCTORAT\_CURS%202013-2014\14.%20Presentacions%20PPT\Gr&#224;fic%20tesis%20i%20bequesdef.xlsx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txers.uvic.local\U\OTRI\GENERAL\5_INFORMES\Informe_VrTC\gener15\RiTC\dades_recerca_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fitxers.uvic.local\U\OTRI\GENERAL\5_INFORMES\Informe_VrTC\gener15\RiTC\dades_recerca_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'Publicacions '!$E$3</c:f>
              <c:strCache>
                <c:ptCount val="1"/>
                <c:pt idx="0">
                  <c:v>ISI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'Publicacions '!$D$4:$D$13</c:f>
              <c:strCache>
                <c:ptCount val="10"/>
                <c:pt idx="0">
                  <c:v>Curs 2005-06</c:v>
                </c:pt>
                <c:pt idx="1">
                  <c:v>Curs 2006-07</c:v>
                </c:pt>
                <c:pt idx="2">
                  <c:v>Curs 2007-08</c:v>
                </c:pt>
                <c:pt idx="3">
                  <c:v>Curs 2008-09</c:v>
                </c:pt>
                <c:pt idx="4">
                  <c:v>Curs 2009-10</c:v>
                </c:pt>
                <c:pt idx="5">
                  <c:v>Curs 2010-11</c:v>
                </c:pt>
                <c:pt idx="6">
                  <c:v>Curs 2011-12</c:v>
                </c:pt>
                <c:pt idx="7">
                  <c:v>Curs 2012-13</c:v>
                </c:pt>
                <c:pt idx="8">
                  <c:v>Curs 2013-14</c:v>
                </c:pt>
                <c:pt idx="9">
                  <c:v>Curs 2014-15</c:v>
                </c:pt>
              </c:strCache>
            </c:strRef>
          </c:cat>
          <c:val>
            <c:numRef>
              <c:f>'Publicacions '!$E$4:$E$13</c:f>
              <c:numCache>
                <c:formatCode>General</c:formatCode>
                <c:ptCount val="10"/>
                <c:pt idx="0">
                  <c:v>9</c:v>
                </c:pt>
                <c:pt idx="1">
                  <c:v>11</c:v>
                </c:pt>
                <c:pt idx="2">
                  <c:v>22</c:v>
                </c:pt>
                <c:pt idx="3">
                  <c:v>26</c:v>
                </c:pt>
                <c:pt idx="4">
                  <c:v>27</c:v>
                </c:pt>
                <c:pt idx="5">
                  <c:v>26</c:v>
                </c:pt>
                <c:pt idx="6">
                  <c:v>27</c:v>
                </c:pt>
                <c:pt idx="7">
                  <c:v>37</c:v>
                </c:pt>
                <c:pt idx="8">
                  <c:v>51</c:v>
                </c:pt>
                <c:pt idx="9">
                  <c:v>51</c:v>
                </c:pt>
              </c:numCache>
            </c:numRef>
          </c:val>
        </c:ser>
        <c:ser>
          <c:idx val="1"/>
          <c:order val="1"/>
          <c:tx>
            <c:strRef>
              <c:f>'Publicacions '!$F$3</c:f>
              <c:strCache>
                <c:ptCount val="1"/>
                <c:pt idx="0">
                  <c:v>CARHUS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'Publicacions '!$D$4:$D$13</c:f>
              <c:strCache>
                <c:ptCount val="10"/>
                <c:pt idx="0">
                  <c:v>Curs 2005-06</c:v>
                </c:pt>
                <c:pt idx="1">
                  <c:v>Curs 2006-07</c:v>
                </c:pt>
                <c:pt idx="2">
                  <c:v>Curs 2007-08</c:v>
                </c:pt>
                <c:pt idx="3">
                  <c:v>Curs 2008-09</c:v>
                </c:pt>
                <c:pt idx="4">
                  <c:v>Curs 2009-10</c:v>
                </c:pt>
                <c:pt idx="5">
                  <c:v>Curs 2010-11</c:v>
                </c:pt>
                <c:pt idx="6">
                  <c:v>Curs 2011-12</c:v>
                </c:pt>
                <c:pt idx="7">
                  <c:v>Curs 2012-13</c:v>
                </c:pt>
                <c:pt idx="8">
                  <c:v>Curs 2013-14</c:v>
                </c:pt>
                <c:pt idx="9">
                  <c:v>Curs 2014-15</c:v>
                </c:pt>
              </c:strCache>
            </c:strRef>
          </c:cat>
          <c:val>
            <c:numRef>
              <c:f>'Publicacions '!$F$4:$F$13</c:f>
              <c:numCache>
                <c:formatCode>General</c:formatCode>
                <c:ptCount val="10"/>
                <c:pt idx="0">
                  <c:v>14</c:v>
                </c:pt>
                <c:pt idx="1">
                  <c:v>35</c:v>
                </c:pt>
                <c:pt idx="2">
                  <c:v>31</c:v>
                </c:pt>
                <c:pt idx="3">
                  <c:v>43</c:v>
                </c:pt>
                <c:pt idx="4">
                  <c:v>48</c:v>
                </c:pt>
                <c:pt idx="5">
                  <c:v>34</c:v>
                </c:pt>
                <c:pt idx="6">
                  <c:v>51</c:v>
                </c:pt>
                <c:pt idx="7">
                  <c:v>61</c:v>
                </c:pt>
                <c:pt idx="8">
                  <c:v>43</c:v>
                </c:pt>
                <c:pt idx="9">
                  <c:v>3</c:v>
                </c:pt>
              </c:numCache>
            </c:numRef>
          </c:val>
        </c:ser>
        <c:ser>
          <c:idx val="2"/>
          <c:order val="2"/>
          <c:tx>
            <c:strRef>
              <c:f>'Publicacions '!$G$3</c:f>
              <c:strCache>
                <c:ptCount val="1"/>
                <c:pt idx="0">
                  <c:v>SCOPUS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'Publicacions '!$D$4:$D$13</c:f>
              <c:strCache>
                <c:ptCount val="10"/>
                <c:pt idx="0">
                  <c:v>Curs 2005-06</c:v>
                </c:pt>
                <c:pt idx="1">
                  <c:v>Curs 2006-07</c:v>
                </c:pt>
                <c:pt idx="2">
                  <c:v>Curs 2007-08</c:v>
                </c:pt>
                <c:pt idx="3">
                  <c:v>Curs 2008-09</c:v>
                </c:pt>
                <c:pt idx="4">
                  <c:v>Curs 2009-10</c:v>
                </c:pt>
                <c:pt idx="5">
                  <c:v>Curs 2010-11</c:v>
                </c:pt>
                <c:pt idx="6">
                  <c:v>Curs 2011-12</c:v>
                </c:pt>
                <c:pt idx="7">
                  <c:v>Curs 2012-13</c:v>
                </c:pt>
                <c:pt idx="8">
                  <c:v>Curs 2013-14</c:v>
                </c:pt>
                <c:pt idx="9">
                  <c:v>Curs 2014-15</c:v>
                </c:pt>
              </c:strCache>
            </c:strRef>
          </c:cat>
          <c:val>
            <c:numRef>
              <c:f>'Publicacions '!$G$4:$G$13</c:f>
              <c:numCache>
                <c:formatCode>General</c:formatCode>
                <c:ptCount val="10"/>
                <c:pt idx="8">
                  <c:v>26</c:v>
                </c:pt>
                <c:pt idx="9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17878320"/>
        <c:axId val="1517879408"/>
      </c:barChart>
      <c:catAx>
        <c:axId val="151787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1517879408"/>
        <c:crosses val="autoZero"/>
        <c:auto val="1"/>
        <c:lblAlgn val="ctr"/>
        <c:lblOffset val="100"/>
        <c:noMultiLvlLbl val="0"/>
      </c:catAx>
      <c:valAx>
        <c:axId val="1517879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1517878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'finançament obtingut'!$B$3</c:f>
              <c:strCache>
                <c:ptCount val="1"/>
                <c:pt idx="0">
                  <c:v> Nombre d'ajuts autonòmics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'finançament obtingut'!$C$2:$L$2</c:f>
              <c:strCache>
                <c:ptCount val="10"/>
                <c:pt idx="0">
                  <c:v>curs 2005/06</c:v>
                </c:pt>
                <c:pt idx="1">
                  <c:v>curs 2006/07</c:v>
                </c:pt>
                <c:pt idx="2">
                  <c:v>curs  2007/08</c:v>
                </c:pt>
                <c:pt idx="3">
                  <c:v>curs 2008/09</c:v>
                </c:pt>
                <c:pt idx="4">
                  <c:v>curs 2009/10</c:v>
                </c:pt>
                <c:pt idx="5">
                  <c:v>curs 2010/11</c:v>
                </c:pt>
                <c:pt idx="6">
                  <c:v>curs 2011/12</c:v>
                </c:pt>
                <c:pt idx="7">
                  <c:v>curs 2012/13</c:v>
                </c:pt>
                <c:pt idx="8">
                  <c:v>curs 2013/14</c:v>
                </c:pt>
                <c:pt idx="9">
                  <c:v>curs 2014/15</c:v>
                </c:pt>
              </c:strCache>
            </c:strRef>
          </c:cat>
          <c:val>
            <c:numRef>
              <c:f>'finançament obtingut'!$C$3:$L$3</c:f>
              <c:numCache>
                <c:formatCode>General</c:formatCode>
                <c:ptCount val="10"/>
                <c:pt idx="0">
                  <c:v>9</c:v>
                </c:pt>
                <c:pt idx="1">
                  <c:v>12</c:v>
                </c:pt>
                <c:pt idx="2">
                  <c:v>12</c:v>
                </c:pt>
                <c:pt idx="3">
                  <c:v>13</c:v>
                </c:pt>
                <c:pt idx="4">
                  <c:v>8</c:v>
                </c:pt>
                <c:pt idx="5">
                  <c:v>16</c:v>
                </c:pt>
                <c:pt idx="6">
                  <c:v>11</c:v>
                </c:pt>
                <c:pt idx="7">
                  <c:v>11</c:v>
                </c:pt>
                <c:pt idx="8">
                  <c:v>13</c:v>
                </c:pt>
                <c:pt idx="9">
                  <c:v>19</c:v>
                </c:pt>
              </c:numCache>
            </c:numRef>
          </c:val>
        </c:ser>
        <c:ser>
          <c:idx val="1"/>
          <c:order val="1"/>
          <c:tx>
            <c:strRef>
              <c:f>'finançament obtingut'!$B$4</c:f>
              <c:strCache>
                <c:ptCount val="1"/>
                <c:pt idx="0">
                  <c:v>Nombre d'ajuts estatals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'finançament obtingut'!$C$2:$L$2</c:f>
              <c:strCache>
                <c:ptCount val="10"/>
                <c:pt idx="0">
                  <c:v>curs 2005/06</c:v>
                </c:pt>
                <c:pt idx="1">
                  <c:v>curs 2006/07</c:v>
                </c:pt>
                <c:pt idx="2">
                  <c:v>curs  2007/08</c:v>
                </c:pt>
                <c:pt idx="3">
                  <c:v>curs 2008/09</c:v>
                </c:pt>
                <c:pt idx="4">
                  <c:v>curs 2009/10</c:v>
                </c:pt>
                <c:pt idx="5">
                  <c:v>curs 2010/11</c:v>
                </c:pt>
                <c:pt idx="6">
                  <c:v>curs 2011/12</c:v>
                </c:pt>
                <c:pt idx="7">
                  <c:v>curs 2012/13</c:v>
                </c:pt>
                <c:pt idx="8">
                  <c:v>curs 2013/14</c:v>
                </c:pt>
                <c:pt idx="9">
                  <c:v>curs 2014/15</c:v>
                </c:pt>
              </c:strCache>
            </c:strRef>
          </c:cat>
          <c:val>
            <c:numRef>
              <c:f>'finançament obtingut'!$C$4:$L$4</c:f>
              <c:numCache>
                <c:formatCode>General</c:formatCode>
                <c:ptCount val="10"/>
                <c:pt idx="1">
                  <c:v>2</c:v>
                </c:pt>
                <c:pt idx="2">
                  <c:v>6</c:v>
                </c:pt>
                <c:pt idx="3">
                  <c:v>7</c:v>
                </c:pt>
                <c:pt idx="4">
                  <c:v>7</c:v>
                </c:pt>
                <c:pt idx="5">
                  <c:v>4</c:v>
                </c:pt>
                <c:pt idx="6">
                  <c:v>8</c:v>
                </c:pt>
                <c:pt idx="7">
                  <c:v>9</c:v>
                </c:pt>
                <c:pt idx="8">
                  <c:v>2</c:v>
                </c:pt>
                <c:pt idx="9">
                  <c:v>8</c:v>
                </c:pt>
              </c:numCache>
            </c:numRef>
          </c:val>
        </c:ser>
        <c:ser>
          <c:idx val="2"/>
          <c:order val="2"/>
          <c:tx>
            <c:strRef>
              <c:f>'finançament obtingut'!$B$5</c:f>
              <c:strCache>
                <c:ptCount val="1"/>
                <c:pt idx="0">
                  <c:v>Nombre d'ajuts internacionals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cat>
            <c:strRef>
              <c:f>'finançament obtingut'!$C$2:$L$2</c:f>
              <c:strCache>
                <c:ptCount val="10"/>
                <c:pt idx="0">
                  <c:v>curs 2005/06</c:v>
                </c:pt>
                <c:pt idx="1">
                  <c:v>curs 2006/07</c:v>
                </c:pt>
                <c:pt idx="2">
                  <c:v>curs  2007/08</c:v>
                </c:pt>
                <c:pt idx="3">
                  <c:v>curs 2008/09</c:v>
                </c:pt>
                <c:pt idx="4">
                  <c:v>curs 2009/10</c:v>
                </c:pt>
                <c:pt idx="5">
                  <c:v>curs 2010/11</c:v>
                </c:pt>
                <c:pt idx="6">
                  <c:v>curs 2011/12</c:v>
                </c:pt>
                <c:pt idx="7">
                  <c:v>curs 2012/13</c:v>
                </c:pt>
                <c:pt idx="8">
                  <c:v>curs 2013/14</c:v>
                </c:pt>
                <c:pt idx="9">
                  <c:v>curs 2014/15</c:v>
                </c:pt>
              </c:strCache>
            </c:strRef>
          </c:cat>
          <c:val>
            <c:numRef>
              <c:f>'finançament obtingut'!$C$5:$L$5</c:f>
              <c:numCache>
                <c:formatCode>General</c:formatCode>
                <c:ptCount val="10"/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76028448"/>
        <c:axId val="1476025728"/>
      </c:barChart>
      <c:lineChart>
        <c:grouping val="stacked"/>
        <c:varyColors val="0"/>
        <c:ser>
          <c:idx val="3"/>
          <c:order val="3"/>
          <c:tx>
            <c:strRef>
              <c:f>'finançament obtingut'!$B$6</c:f>
              <c:strCache>
                <c:ptCount val="1"/>
                <c:pt idx="0">
                  <c:v>Recursos obtinguts</c:v>
                </c:pt>
              </c:strCache>
            </c:strRef>
          </c:tx>
          <c:marker>
            <c:symbol val="none"/>
          </c:marker>
          <c:cat>
            <c:strRef>
              <c:f>'finançament obtingut'!$C$2:$L$2</c:f>
              <c:strCache>
                <c:ptCount val="10"/>
                <c:pt idx="0">
                  <c:v>curs 2005/06</c:v>
                </c:pt>
                <c:pt idx="1">
                  <c:v>curs 2006/07</c:v>
                </c:pt>
                <c:pt idx="2">
                  <c:v>curs  2007/08</c:v>
                </c:pt>
                <c:pt idx="3">
                  <c:v>curs 2008/09</c:v>
                </c:pt>
                <c:pt idx="4">
                  <c:v>curs 2009/10</c:v>
                </c:pt>
                <c:pt idx="5">
                  <c:v>curs 2010/11</c:v>
                </c:pt>
                <c:pt idx="6">
                  <c:v>curs 2011/12</c:v>
                </c:pt>
                <c:pt idx="7">
                  <c:v>curs 2012/13</c:v>
                </c:pt>
                <c:pt idx="8">
                  <c:v>curs 2013/14</c:v>
                </c:pt>
                <c:pt idx="9">
                  <c:v>curs 2014/15</c:v>
                </c:pt>
              </c:strCache>
            </c:strRef>
          </c:cat>
          <c:val>
            <c:numRef>
              <c:f>'finançament obtingut'!$C$6:$L$6</c:f>
              <c:numCache>
                <c:formatCode>#,##0.00\ "€"</c:formatCode>
                <c:ptCount val="10"/>
                <c:pt idx="0">
                  <c:v>142641</c:v>
                </c:pt>
                <c:pt idx="1">
                  <c:v>404779.31</c:v>
                </c:pt>
                <c:pt idx="2">
                  <c:v>257488.11</c:v>
                </c:pt>
                <c:pt idx="3">
                  <c:v>455236.92</c:v>
                </c:pt>
                <c:pt idx="4">
                  <c:v>453613.19</c:v>
                </c:pt>
                <c:pt idx="5">
                  <c:v>188845.91</c:v>
                </c:pt>
                <c:pt idx="6">
                  <c:v>323267.83</c:v>
                </c:pt>
                <c:pt idx="7" formatCode="&quot;€&quot;#,##0.00_);[Red]\(&quot;€&quot;#,##0.00\)">
                  <c:v>339919.02</c:v>
                </c:pt>
                <c:pt idx="8" formatCode="#,##0.00">
                  <c:v>525404.92000000004</c:v>
                </c:pt>
                <c:pt idx="9" formatCode="#,##0.00">
                  <c:v>602704.18999999994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6022464"/>
        <c:axId val="1476026816"/>
      </c:lineChart>
      <c:catAx>
        <c:axId val="1476028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ca-ES"/>
          </a:p>
        </c:txPr>
        <c:crossAx val="1476025728"/>
        <c:crosses val="autoZero"/>
        <c:auto val="1"/>
        <c:lblAlgn val="l"/>
        <c:lblOffset val="100"/>
        <c:noMultiLvlLbl val="0"/>
      </c:catAx>
      <c:valAx>
        <c:axId val="1476025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76028448"/>
        <c:crosses val="autoZero"/>
        <c:crossBetween val="between"/>
      </c:valAx>
      <c:valAx>
        <c:axId val="1476026816"/>
        <c:scaling>
          <c:orientation val="minMax"/>
        </c:scaling>
        <c:delete val="0"/>
        <c:axPos val="r"/>
        <c:numFmt formatCode="#,##0\ &quot;€&quot;" sourceLinked="0"/>
        <c:majorTickMark val="out"/>
        <c:minorTickMark val="none"/>
        <c:tickLblPos val="nextTo"/>
        <c:crossAx val="1476022464"/>
        <c:crosses val="max"/>
        <c:crossBetween val="between"/>
      </c:valAx>
      <c:catAx>
        <c:axId val="14760224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476026816"/>
        <c:crosses val="autoZero"/>
        <c:auto val="1"/>
        <c:lblAlgn val="ctr"/>
        <c:lblOffset val="100"/>
        <c:noMultiLvlLbl val="0"/>
      </c:catAx>
    </c:plotArea>
    <c:legend>
      <c:legendPos val="r"/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Evolució_finançament_sol·licita!$A$2</c:f>
              <c:strCache>
                <c:ptCount val="1"/>
                <c:pt idx="0">
                  <c:v> Import sol·licitat</c:v>
                </c:pt>
              </c:strCache>
            </c:strRef>
          </c:tx>
          <c:spPr>
            <a:solidFill>
              <a:srgbClr val="A5002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Evolució_finançament_sol·licita!$B$1:$H$1</c:f>
              <c:strCache>
                <c:ptCount val="7"/>
                <c:pt idx="0">
                  <c:v> Curs 2008-09</c:v>
                </c:pt>
                <c:pt idx="1">
                  <c:v>Curs 2009-10</c:v>
                </c:pt>
                <c:pt idx="2">
                  <c:v>Curs 2010-11</c:v>
                </c:pt>
                <c:pt idx="3">
                  <c:v>Curs 2011-12</c:v>
                </c:pt>
                <c:pt idx="4">
                  <c:v>Curs 2012-13</c:v>
                </c:pt>
                <c:pt idx="5">
                  <c:v>Curs 2013-14</c:v>
                </c:pt>
                <c:pt idx="6">
                  <c:v>Curs 2014-15</c:v>
                </c:pt>
              </c:strCache>
            </c:strRef>
          </c:cat>
          <c:val>
            <c:numRef>
              <c:f>Evolució_finançament_sol·licita!$B$2:$H$2</c:f>
              <c:numCache>
                <c:formatCode>#,##0\ "€"</c:formatCode>
                <c:ptCount val="7"/>
                <c:pt idx="0">
                  <c:v>2704337.69</c:v>
                </c:pt>
                <c:pt idx="1">
                  <c:v>2098651.77</c:v>
                </c:pt>
                <c:pt idx="2">
                  <c:v>1278554.22</c:v>
                </c:pt>
                <c:pt idx="3">
                  <c:v>2420272</c:v>
                </c:pt>
                <c:pt idx="4" formatCode="#,##0.00\ &quot;€&quot;">
                  <c:v>5570173.3099999996</c:v>
                </c:pt>
                <c:pt idx="5" formatCode="#,##0.00\ &quot;€&quot;">
                  <c:v>8764228.4000000004</c:v>
                </c:pt>
                <c:pt idx="6" formatCode="&quot;€&quot;#,##0.00_);[Red]\(&quot;€&quot;#,##0.00\)">
                  <c:v>8362295.8300000001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6021376"/>
        <c:axId val="1476018112"/>
      </c:barChart>
      <c:catAx>
        <c:axId val="147602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1476018112"/>
        <c:crosses val="autoZero"/>
        <c:auto val="1"/>
        <c:lblAlgn val="ctr"/>
        <c:lblOffset val="100"/>
        <c:noMultiLvlLbl val="0"/>
      </c:catAx>
      <c:valAx>
        <c:axId val="1476018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\ &quot;€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1476021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Projectes_europeus!$C$8</c:f>
              <c:strCache>
                <c:ptCount val="1"/>
                <c:pt idx="0">
                  <c:v>Nombre de projectes europeus vigents</c:v>
                </c:pt>
              </c:strCache>
            </c:strRef>
          </c:tx>
          <c:spPr>
            <a:solidFill>
              <a:srgbClr val="C0002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Projectes_europeus!$D$7:$J$7</c:f>
              <c:strCache>
                <c:ptCount val="7"/>
                <c:pt idx="0">
                  <c:v>Curs 08-09</c:v>
                </c:pt>
                <c:pt idx="1">
                  <c:v>Curs 09-10</c:v>
                </c:pt>
                <c:pt idx="2">
                  <c:v>Curs 10-11</c:v>
                </c:pt>
                <c:pt idx="3">
                  <c:v>Curs 11-12</c:v>
                </c:pt>
                <c:pt idx="4">
                  <c:v>Curs 12-13</c:v>
                </c:pt>
                <c:pt idx="5">
                  <c:v>Curs 13-14</c:v>
                </c:pt>
                <c:pt idx="6">
                  <c:v>Curs 14-15</c:v>
                </c:pt>
              </c:strCache>
            </c:strRef>
          </c:cat>
          <c:val>
            <c:numRef>
              <c:f>Projectes_europeus!$D$8:$J$8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6027904"/>
        <c:axId val="1476020832"/>
      </c:barChart>
      <c:lineChart>
        <c:grouping val="standard"/>
        <c:varyColors val="0"/>
        <c:ser>
          <c:idx val="1"/>
          <c:order val="1"/>
          <c:tx>
            <c:strRef>
              <c:f>Projectes_europeus!$C$9</c:f>
              <c:strCache>
                <c:ptCount val="1"/>
                <c:pt idx="0">
                  <c:v>Sol·licituds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Projectes_europeus!$D$7:$J$7</c:f>
              <c:strCache>
                <c:ptCount val="7"/>
                <c:pt idx="0">
                  <c:v>Curs 08-09</c:v>
                </c:pt>
                <c:pt idx="1">
                  <c:v>Curs 09-10</c:v>
                </c:pt>
                <c:pt idx="2">
                  <c:v>Curs 10-11</c:v>
                </c:pt>
                <c:pt idx="3">
                  <c:v>Curs 11-12</c:v>
                </c:pt>
                <c:pt idx="4">
                  <c:v>Curs 12-13</c:v>
                </c:pt>
                <c:pt idx="5">
                  <c:v>Curs 13-14</c:v>
                </c:pt>
                <c:pt idx="6">
                  <c:v>Curs 14-15</c:v>
                </c:pt>
              </c:strCache>
            </c:strRef>
          </c:cat>
          <c:val>
            <c:numRef>
              <c:f>Projectes_europeus!$D$9:$J$9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9</c:v>
                </c:pt>
                <c:pt idx="4">
                  <c:v>8</c:v>
                </c:pt>
                <c:pt idx="5">
                  <c:v>19</c:v>
                </c:pt>
                <c:pt idx="6">
                  <c:v>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6027904"/>
        <c:axId val="1476020832"/>
      </c:lineChart>
      <c:catAx>
        <c:axId val="147602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1476020832"/>
        <c:crosses val="autoZero"/>
        <c:auto val="1"/>
        <c:lblAlgn val="ctr"/>
        <c:lblOffset val="100"/>
        <c:noMultiLvlLbl val="0"/>
      </c:catAx>
      <c:valAx>
        <c:axId val="1476020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1476027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5856473463732788E-2"/>
          <c:y val="7.2400743223804784E-2"/>
          <c:w val="0.6981842551693237"/>
          <c:h val="0.863597389976210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Columnes!$A$4</c:f>
              <c:strCache>
                <c:ptCount val="1"/>
                <c:pt idx="0">
                  <c:v>Becaris FI</c:v>
                </c:pt>
              </c:strCache>
            </c:strRef>
          </c:tx>
          <c:invertIfNegative val="0"/>
          <c:cat>
            <c:strRef>
              <c:f>Columnes!$B$3:$K$3</c:f>
              <c:strCache>
                <c:ptCount val="10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  <c:pt idx="9">
                  <c:v>2014/15</c:v>
                </c:pt>
              </c:strCache>
            </c:strRef>
          </c:cat>
          <c:val>
            <c:numRef>
              <c:f>Columnes!$B$4:$K$4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</c:numCache>
            </c:numRef>
          </c:val>
        </c:ser>
        <c:ser>
          <c:idx val="1"/>
          <c:order val="1"/>
          <c:tx>
            <c:strRef>
              <c:f>Columnes!$A$5</c:f>
              <c:strCache>
                <c:ptCount val="1"/>
                <c:pt idx="0">
                  <c:v>Becaris FPU</c:v>
                </c:pt>
              </c:strCache>
            </c:strRef>
          </c:tx>
          <c:invertIfNegative val="0"/>
          <c:cat>
            <c:strRef>
              <c:f>Columnes!$B$3:$K$3</c:f>
              <c:strCache>
                <c:ptCount val="10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  <c:pt idx="9">
                  <c:v>2014/15</c:v>
                </c:pt>
              </c:strCache>
            </c:strRef>
          </c:cat>
          <c:val>
            <c:numRef>
              <c:f>Columnes!$B$5:$K$5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2"/>
          <c:order val="2"/>
          <c:tx>
            <c:strRef>
              <c:f>Columnes!$A$6</c:f>
              <c:strCache>
                <c:ptCount val="1"/>
                <c:pt idx="0">
                  <c:v>Becaris FPI</c:v>
                </c:pt>
              </c:strCache>
            </c:strRef>
          </c:tx>
          <c:invertIfNegative val="0"/>
          <c:cat>
            <c:strRef>
              <c:f>Columnes!$B$3:$K$3</c:f>
              <c:strCache>
                <c:ptCount val="10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  <c:pt idx="9">
                  <c:v>2014/15</c:v>
                </c:pt>
              </c:strCache>
            </c:strRef>
          </c:cat>
          <c:val>
            <c:numRef>
              <c:f>Columnes!$B$6:$K$6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</c:ser>
        <c:ser>
          <c:idx val="3"/>
          <c:order val="3"/>
          <c:tx>
            <c:strRef>
              <c:f>Columnes!$A$7</c:f>
              <c:strCache>
                <c:ptCount val="1"/>
                <c:pt idx="0">
                  <c:v>Becaris Pla doctorats industrials</c:v>
                </c:pt>
              </c:strCache>
            </c:strRef>
          </c:tx>
          <c:invertIfNegative val="0"/>
          <c:cat>
            <c:strRef>
              <c:f>Columnes!$B$3:$K$3</c:f>
              <c:strCache>
                <c:ptCount val="10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  <c:pt idx="9">
                  <c:v>2014/15</c:v>
                </c:pt>
              </c:strCache>
            </c:strRef>
          </c:cat>
          <c:val>
            <c:numRef>
              <c:f>Columnes!$B$7:$K$7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</c:v>
                </c:pt>
                <c:pt idx="9">
                  <c:v>5</c:v>
                </c:pt>
              </c:numCache>
            </c:numRef>
          </c:val>
        </c:ser>
        <c:ser>
          <c:idx val="4"/>
          <c:order val="4"/>
          <c:tx>
            <c:strRef>
              <c:f>Columnes!$A$8</c:f>
              <c:strCache>
                <c:ptCount val="1"/>
                <c:pt idx="0">
                  <c:v>Becaris finançats per mecenes o patrocinadors</c:v>
                </c:pt>
              </c:strCache>
            </c:strRef>
          </c:tx>
          <c:invertIfNegative val="0"/>
          <c:cat>
            <c:strRef>
              <c:f>Columnes!$B$3:$K$3</c:f>
              <c:strCache>
                <c:ptCount val="10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  <c:pt idx="9">
                  <c:v>2014/15</c:v>
                </c:pt>
              </c:strCache>
            </c:strRef>
          </c:cat>
          <c:val>
            <c:numRef>
              <c:f>Columnes!$B$8:$K$8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ser>
          <c:idx val="5"/>
          <c:order val="5"/>
          <c:tx>
            <c:strRef>
              <c:f>Columnes!$A$9</c:f>
              <c:strCache>
                <c:ptCount val="1"/>
                <c:pt idx="0">
                  <c:v>Becaris projectes</c:v>
                </c:pt>
              </c:strCache>
            </c:strRef>
          </c:tx>
          <c:invertIfNegative val="0"/>
          <c:cat>
            <c:strRef>
              <c:f>Columnes!$B$3:$K$3</c:f>
              <c:strCache>
                <c:ptCount val="10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  <c:pt idx="9">
                  <c:v>2014/15</c:v>
                </c:pt>
              </c:strCache>
            </c:strRef>
          </c:cat>
          <c:val>
            <c:numRef>
              <c:f>Columnes!$B$9:$K$9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</c:ser>
        <c:ser>
          <c:idx val="6"/>
          <c:order val="6"/>
          <c:tx>
            <c:strRef>
              <c:f>Columnes!$A$10</c:f>
              <c:strCache>
                <c:ptCount val="1"/>
                <c:pt idx="0">
                  <c:v>Becaris UVic</c:v>
                </c:pt>
              </c:strCache>
            </c:strRef>
          </c:tx>
          <c:invertIfNegative val="0"/>
          <c:cat>
            <c:strRef>
              <c:f>Columnes!$B$3:$K$3</c:f>
              <c:strCache>
                <c:ptCount val="10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  <c:pt idx="9">
                  <c:v>2014/15</c:v>
                </c:pt>
              </c:strCache>
            </c:strRef>
          </c:cat>
          <c:val>
            <c:numRef>
              <c:f>Columnes!$B$10:$K$10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4</c:v>
                </c:pt>
                <c:pt idx="9">
                  <c:v>6</c:v>
                </c:pt>
              </c:numCache>
            </c:numRef>
          </c:val>
        </c:ser>
        <c:ser>
          <c:idx val="7"/>
          <c:order val="7"/>
          <c:tx>
            <c:strRef>
              <c:f>Columnes!$A$11</c:f>
              <c:strCache>
                <c:ptCount val="1"/>
                <c:pt idx="0">
                  <c:v>Becaris vinculats a dedicacions de recerca del PDI</c:v>
                </c:pt>
              </c:strCache>
            </c:strRef>
          </c:tx>
          <c:invertIfNegative val="0"/>
          <c:cat>
            <c:strRef>
              <c:f>Columnes!$B$3:$K$3</c:f>
              <c:strCache>
                <c:ptCount val="10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  <c:pt idx="9">
                  <c:v>2014/15</c:v>
                </c:pt>
              </c:strCache>
            </c:strRef>
          </c:cat>
          <c:val>
            <c:numRef>
              <c:f>Columnes!$B$11:$K$11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</c:ser>
        <c:ser>
          <c:idx val="8"/>
          <c:order val="8"/>
          <c:tx>
            <c:strRef>
              <c:f>Columnes!$A$12</c:f>
              <c:strCache>
                <c:ptCount val="1"/>
                <c:pt idx="0">
                  <c:v>Ajuts fi de tesi del PDI</c:v>
                </c:pt>
              </c:strCache>
            </c:strRef>
          </c:tx>
          <c:invertIfNegative val="0"/>
          <c:cat>
            <c:strRef>
              <c:f>Columnes!$B$3:$K$3</c:f>
              <c:strCache>
                <c:ptCount val="10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  <c:pt idx="9">
                  <c:v>2014/15</c:v>
                </c:pt>
              </c:strCache>
            </c:strRef>
          </c:cat>
          <c:val>
            <c:numRef>
              <c:f>Columnes!$B$12:$K$12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7</c:v>
                </c:pt>
                <c:pt idx="5">
                  <c:v>5</c:v>
                </c:pt>
                <c:pt idx="6">
                  <c:v>7</c:v>
                </c:pt>
                <c:pt idx="7">
                  <c:v>6</c:v>
                </c:pt>
                <c:pt idx="8">
                  <c:v>6</c:v>
                </c:pt>
                <c:pt idx="9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26251056"/>
        <c:axId val="1826257584"/>
      </c:barChart>
      <c:lineChart>
        <c:grouping val="stacked"/>
        <c:varyColors val="0"/>
        <c:ser>
          <c:idx val="9"/>
          <c:order val="9"/>
          <c:tx>
            <c:strRef>
              <c:f>Columnes!$A$13</c:f>
              <c:strCache>
                <c:ptCount val="1"/>
                <c:pt idx="0">
                  <c:v>Tesis inscrites</c:v>
                </c:pt>
              </c:strCache>
            </c:strRef>
          </c:tx>
          <c:cat>
            <c:strRef>
              <c:f>Columnes!$B$3:$J$3</c:f>
              <c:strCache>
                <c:ptCount val="9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</c:strCache>
            </c:strRef>
          </c:cat>
          <c:val>
            <c:numRef>
              <c:f>Columnes!$B$13:$K$13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38</c:v>
                </c:pt>
                <c:pt idx="6">
                  <c:v>83</c:v>
                </c:pt>
                <c:pt idx="7">
                  <c:v>109</c:v>
                </c:pt>
                <c:pt idx="8">
                  <c:v>133</c:v>
                </c:pt>
                <c:pt idx="9">
                  <c:v>127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6253232"/>
        <c:axId val="1826258128"/>
      </c:lineChart>
      <c:scatterChart>
        <c:scatterStyle val="lineMarker"/>
        <c:varyColors val="0"/>
        <c:ser>
          <c:idx val="10"/>
          <c:order val="10"/>
          <c:tx>
            <c:strRef>
              <c:f>Columnes!$A$14</c:f>
              <c:strCache>
                <c:ptCount val="1"/>
                <c:pt idx="0">
                  <c:v>Tesis llegides</c:v>
                </c:pt>
              </c:strCache>
            </c:strRef>
          </c:tx>
          <c:marker>
            <c:symbol val="square"/>
            <c:size val="5"/>
          </c:marker>
          <c:xVal>
            <c:strRef>
              <c:f>Columnes!$B$3:$K$3</c:f>
              <c:strCache>
                <c:ptCount val="10"/>
                <c:pt idx="0">
                  <c:v>2005/06</c:v>
                </c:pt>
                <c:pt idx="1">
                  <c:v>2006/07</c:v>
                </c:pt>
                <c:pt idx="2">
                  <c:v>2007/08</c:v>
                </c:pt>
                <c:pt idx="3">
                  <c:v>2008/09</c:v>
                </c:pt>
                <c:pt idx="4">
                  <c:v>2009/10</c:v>
                </c:pt>
                <c:pt idx="5">
                  <c:v>2010/11</c:v>
                </c:pt>
                <c:pt idx="6">
                  <c:v>2011/12</c:v>
                </c:pt>
                <c:pt idx="7">
                  <c:v>2012/13</c:v>
                </c:pt>
                <c:pt idx="8">
                  <c:v>2013/14</c:v>
                </c:pt>
                <c:pt idx="9">
                  <c:v>2014/15</c:v>
                </c:pt>
              </c:strCache>
            </c:strRef>
          </c:xVal>
          <c:yVal>
            <c:numRef>
              <c:f>Columnes!$B$14:$K$14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2</c:v>
                </c:pt>
                <c:pt idx="6">
                  <c:v>3</c:v>
                </c:pt>
                <c:pt idx="7">
                  <c:v>8</c:v>
                </c:pt>
                <c:pt idx="8">
                  <c:v>9</c:v>
                </c:pt>
                <c:pt idx="9">
                  <c:v>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26253232"/>
        <c:axId val="1826258128"/>
      </c:scatterChart>
      <c:catAx>
        <c:axId val="1826251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a-ES"/>
          </a:p>
        </c:txPr>
        <c:crossAx val="1826257584"/>
        <c:crosses val="autoZero"/>
        <c:auto val="1"/>
        <c:lblAlgn val="ctr"/>
        <c:lblOffset val="100"/>
        <c:noMultiLvlLbl val="0"/>
      </c:catAx>
      <c:valAx>
        <c:axId val="1826257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a-ES"/>
          </a:p>
        </c:txPr>
        <c:crossAx val="1826251056"/>
        <c:crosses val="autoZero"/>
        <c:crossBetween val="between"/>
      </c:valAx>
      <c:valAx>
        <c:axId val="182625812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ca-ES"/>
          </a:p>
        </c:txPr>
        <c:crossAx val="1826253232"/>
        <c:crosses val="max"/>
        <c:crossBetween val="between"/>
      </c:valAx>
      <c:catAx>
        <c:axId val="182625323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826258128"/>
        <c:crosses val="max"/>
        <c:auto val="1"/>
        <c:lblAlgn val="ctr"/>
        <c:lblOffset val="100"/>
        <c:noMultiLvlLbl val="0"/>
      </c:catAx>
    </c:plotArea>
    <c:legend>
      <c:legendPos val="l"/>
      <c:layout>
        <c:manualLayout>
          <c:xMode val="edge"/>
          <c:yMode val="edge"/>
          <c:x val="0.78847448322735381"/>
          <c:y val="0.20766620413859313"/>
          <c:w val="0.21011848356718535"/>
          <c:h val="0.54833259424208181"/>
        </c:manualLayout>
      </c:layout>
      <c:overlay val="0"/>
      <c:txPr>
        <a:bodyPr/>
        <a:lstStyle/>
        <a:p>
          <a:pPr>
            <a:defRPr sz="500"/>
          </a:pPr>
          <a:endParaRPr lang="ca-ES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Talent!$B$6</c:f>
              <c:strCache>
                <c:ptCount val="1"/>
                <c:pt idx="0">
                  <c:v>RyC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Talent!$C$5:$K$5</c:f>
              <c:strCache>
                <c:ptCount val="9"/>
                <c:pt idx="0">
                  <c:v>Curs 2006-07</c:v>
                </c:pt>
                <c:pt idx="1">
                  <c:v>Curs 2007-08</c:v>
                </c:pt>
                <c:pt idx="2">
                  <c:v>Curs 2008-09</c:v>
                </c:pt>
                <c:pt idx="3">
                  <c:v>Curs 2009-10</c:v>
                </c:pt>
                <c:pt idx="4">
                  <c:v>Curs 2010-11</c:v>
                </c:pt>
                <c:pt idx="5">
                  <c:v>Curs 2011-12</c:v>
                </c:pt>
                <c:pt idx="6">
                  <c:v>Curs 2012-13</c:v>
                </c:pt>
                <c:pt idx="7">
                  <c:v>Curs 2013-14</c:v>
                </c:pt>
                <c:pt idx="8">
                  <c:v>Curs 2014-15</c:v>
                </c:pt>
              </c:strCache>
            </c:strRef>
          </c:cat>
          <c:val>
            <c:numRef>
              <c:f>Talent!$C$6:$K$6</c:f>
              <c:numCache>
                <c:formatCode>General</c:formatCode>
                <c:ptCount val="9"/>
                <c:pt idx="0">
                  <c:v>1</c:v>
                </c:pt>
                <c:pt idx="7">
                  <c:v>1</c:v>
                </c:pt>
              </c:numCache>
            </c:numRef>
          </c:val>
        </c:ser>
        <c:ser>
          <c:idx val="1"/>
          <c:order val="1"/>
          <c:tx>
            <c:strRef>
              <c:f>Talent!$B$7</c:f>
              <c:strCache>
                <c:ptCount val="1"/>
                <c:pt idx="0">
                  <c:v>FI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Talent!$C$5:$K$5</c:f>
              <c:strCache>
                <c:ptCount val="9"/>
                <c:pt idx="0">
                  <c:v>Curs 2006-07</c:v>
                </c:pt>
                <c:pt idx="1">
                  <c:v>Curs 2007-08</c:v>
                </c:pt>
                <c:pt idx="2">
                  <c:v>Curs 2008-09</c:v>
                </c:pt>
                <c:pt idx="3">
                  <c:v>Curs 2009-10</c:v>
                </c:pt>
                <c:pt idx="4">
                  <c:v>Curs 2010-11</c:v>
                </c:pt>
                <c:pt idx="5">
                  <c:v>Curs 2011-12</c:v>
                </c:pt>
                <c:pt idx="6">
                  <c:v>Curs 2012-13</c:v>
                </c:pt>
                <c:pt idx="7">
                  <c:v>Curs 2013-14</c:v>
                </c:pt>
                <c:pt idx="8">
                  <c:v>Curs 2014-15</c:v>
                </c:pt>
              </c:strCache>
            </c:strRef>
          </c:cat>
          <c:val>
            <c:numRef>
              <c:f>Talent!$C$7:$K$7</c:f>
              <c:numCache>
                <c:formatCode>General</c:formatCode>
                <c:ptCount val="9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</c:numCache>
            </c:numRef>
          </c:val>
        </c:ser>
        <c:ser>
          <c:idx val="2"/>
          <c:order val="2"/>
          <c:tx>
            <c:strRef>
              <c:f>Talent!$B$8</c:f>
              <c:strCache>
                <c:ptCount val="1"/>
                <c:pt idx="0">
                  <c:v>FPU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Talent!$C$5:$K$5</c:f>
              <c:strCache>
                <c:ptCount val="9"/>
                <c:pt idx="0">
                  <c:v>Curs 2006-07</c:v>
                </c:pt>
                <c:pt idx="1">
                  <c:v>Curs 2007-08</c:v>
                </c:pt>
                <c:pt idx="2">
                  <c:v>Curs 2008-09</c:v>
                </c:pt>
                <c:pt idx="3">
                  <c:v>Curs 2009-10</c:v>
                </c:pt>
                <c:pt idx="4">
                  <c:v>Curs 2010-11</c:v>
                </c:pt>
                <c:pt idx="5">
                  <c:v>Curs 2011-12</c:v>
                </c:pt>
                <c:pt idx="6">
                  <c:v>Curs 2012-13</c:v>
                </c:pt>
                <c:pt idx="7">
                  <c:v>Curs 2013-14</c:v>
                </c:pt>
                <c:pt idx="8">
                  <c:v>Curs 2014-15</c:v>
                </c:pt>
              </c:strCache>
            </c:strRef>
          </c:cat>
          <c:val>
            <c:numRef>
              <c:f>Talent!$C$8:$K$8</c:f>
              <c:numCache>
                <c:formatCode>General</c:formatCode>
                <c:ptCount val="9"/>
                <c:pt idx="1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3"/>
          <c:order val="3"/>
          <c:tx>
            <c:strRef>
              <c:f>Talent!$B$9</c:f>
              <c:strCache>
                <c:ptCount val="1"/>
                <c:pt idx="0">
                  <c:v>FPI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Talent!$C$5:$K$5</c:f>
              <c:strCache>
                <c:ptCount val="9"/>
                <c:pt idx="0">
                  <c:v>Curs 2006-07</c:v>
                </c:pt>
                <c:pt idx="1">
                  <c:v>Curs 2007-08</c:v>
                </c:pt>
                <c:pt idx="2">
                  <c:v>Curs 2008-09</c:v>
                </c:pt>
                <c:pt idx="3">
                  <c:v>Curs 2009-10</c:v>
                </c:pt>
                <c:pt idx="4">
                  <c:v>Curs 2010-11</c:v>
                </c:pt>
                <c:pt idx="5">
                  <c:v>Curs 2011-12</c:v>
                </c:pt>
                <c:pt idx="6">
                  <c:v>Curs 2012-13</c:v>
                </c:pt>
                <c:pt idx="7">
                  <c:v>Curs 2013-14</c:v>
                </c:pt>
                <c:pt idx="8">
                  <c:v>Curs 2014-15</c:v>
                </c:pt>
              </c:strCache>
            </c:strRef>
          </c:cat>
          <c:val>
            <c:numRef>
              <c:f>Talent!$C$9:$K$9</c:f>
              <c:numCache>
                <c:formatCode>General</c:formatCode>
                <c:ptCount val="9"/>
                <c:pt idx="2">
                  <c:v>1</c:v>
                </c:pt>
                <c:pt idx="3">
                  <c:v>1</c:v>
                </c:pt>
              </c:numCache>
            </c:numRef>
          </c:val>
        </c:ser>
        <c:ser>
          <c:idx val="4"/>
          <c:order val="4"/>
          <c:tx>
            <c:strRef>
              <c:f>Talent!$B$10</c:f>
              <c:strCache>
                <c:ptCount val="1"/>
                <c:pt idx="0">
                  <c:v>I3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Talent!$C$5:$K$5</c:f>
              <c:strCache>
                <c:ptCount val="9"/>
                <c:pt idx="0">
                  <c:v>Curs 2006-07</c:v>
                </c:pt>
                <c:pt idx="1">
                  <c:v>Curs 2007-08</c:v>
                </c:pt>
                <c:pt idx="2">
                  <c:v>Curs 2008-09</c:v>
                </c:pt>
                <c:pt idx="3">
                  <c:v>Curs 2009-10</c:v>
                </c:pt>
                <c:pt idx="4">
                  <c:v>Curs 2010-11</c:v>
                </c:pt>
                <c:pt idx="5">
                  <c:v>Curs 2011-12</c:v>
                </c:pt>
                <c:pt idx="6">
                  <c:v>Curs 2012-13</c:v>
                </c:pt>
                <c:pt idx="7">
                  <c:v>Curs 2013-14</c:v>
                </c:pt>
                <c:pt idx="8">
                  <c:v>Curs 2014-15</c:v>
                </c:pt>
              </c:strCache>
            </c:strRef>
          </c:cat>
          <c:val>
            <c:numRef>
              <c:f>Talent!$C$10:$K$10</c:f>
              <c:numCache>
                <c:formatCode>General</c:formatCode>
                <c:ptCount val="9"/>
                <c:pt idx="3">
                  <c:v>1</c:v>
                </c:pt>
              </c:numCache>
            </c:numRef>
          </c:val>
        </c:ser>
        <c:ser>
          <c:idx val="5"/>
          <c:order val="5"/>
          <c:tx>
            <c:strRef>
              <c:f>Talent!$B$11</c:f>
              <c:strCache>
                <c:ptCount val="1"/>
                <c:pt idx="0">
                  <c:v>DI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Talent!$C$5:$K$5</c:f>
              <c:strCache>
                <c:ptCount val="9"/>
                <c:pt idx="0">
                  <c:v>Curs 2006-07</c:v>
                </c:pt>
                <c:pt idx="1">
                  <c:v>Curs 2007-08</c:v>
                </c:pt>
                <c:pt idx="2">
                  <c:v>Curs 2008-09</c:v>
                </c:pt>
                <c:pt idx="3">
                  <c:v>Curs 2009-10</c:v>
                </c:pt>
                <c:pt idx="4">
                  <c:v>Curs 2010-11</c:v>
                </c:pt>
                <c:pt idx="5">
                  <c:v>Curs 2011-12</c:v>
                </c:pt>
                <c:pt idx="6">
                  <c:v>Curs 2012-13</c:v>
                </c:pt>
                <c:pt idx="7">
                  <c:v>Curs 2013-14</c:v>
                </c:pt>
                <c:pt idx="8">
                  <c:v>Curs 2014-15</c:v>
                </c:pt>
              </c:strCache>
            </c:strRef>
          </c:cat>
          <c:val>
            <c:numRef>
              <c:f>Talent!$C$11:$K$11</c:f>
              <c:numCache>
                <c:formatCode>General</c:formatCode>
                <c:ptCount val="9"/>
                <c:pt idx="7">
                  <c:v>4</c:v>
                </c:pt>
                <c:pt idx="8">
                  <c:v>2</c:v>
                </c:pt>
              </c:numCache>
            </c:numRef>
          </c:val>
        </c:ser>
        <c:ser>
          <c:idx val="6"/>
          <c:order val="6"/>
          <c:tx>
            <c:strRef>
              <c:f>Talent!$B$12</c:f>
              <c:strCache>
                <c:ptCount val="1"/>
                <c:pt idx="0">
                  <c:v>Tecniospring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Talent!$C$5:$K$5</c:f>
              <c:strCache>
                <c:ptCount val="9"/>
                <c:pt idx="0">
                  <c:v>Curs 2006-07</c:v>
                </c:pt>
                <c:pt idx="1">
                  <c:v>Curs 2007-08</c:v>
                </c:pt>
                <c:pt idx="2">
                  <c:v>Curs 2008-09</c:v>
                </c:pt>
                <c:pt idx="3">
                  <c:v>Curs 2009-10</c:v>
                </c:pt>
                <c:pt idx="4">
                  <c:v>Curs 2010-11</c:v>
                </c:pt>
                <c:pt idx="5">
                  <c:v>Curs 2011-12</c:v>
                </c:pt>
                <c:pt idx="6">
                  <c:v>Curs 2012-13</c:v>
                </c:pt>
                <c:pt idx="7">
                  <c:v>Curs 2013-14</c:v>
                </c:pt>
                <c:pt idx="8">
                  <c:v>Curs 2014-15</c:v>
                </c:pt>
              </c:strCache>
            </c:strRef>
          </c:cat>
          <c:val>
            <c:numRef>
              <c:f>Talent!$C$12:$K$12</c:f>
              <c:numCache>
                <c:formatCode>General</c:formatCode>
                <c:ptCount val="9"/>
                <c:pt idx="8">
                  <c:v>2</c:v>
                </c:pt>
              </c:numCache>
            </c:numRef>
          </c:val>
        </c:ser>
        <c:ser>
          <c:idx val="7"/>
          <c:order val="7"/>
          <c:tx>
            <c:strRef>
              <c:f>Talent!$B$13</c:f>
              <c:strCache>
                <c:ptCount val="1"/>
                <c:pt idx="0">
                  <c:v>JdLC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Talent!$C$5:$K$5</c:f>
              <c:strCache>
                <c:ptCount val="9"/>
                <c:pt idx="0">
                  <c:v>Curs 2006-07</c:v>
                </c:pt>
                <c:pt idx="1">
                  <c:v>Curs 2007-08</c:v>
                </c:pt>
                <c:pt idx="2">
                  <c:v>Curs 2008-09</c:v>
                </c:pt>
                <c:pt idx="3">
                  <c:v>Curs 2009-10</c:v>
                </c:pt>
                <c:pt idx="4">
                  <c:v>Curs 2010-11</c:v>
                </c:pt>
                <c:pt idx="5">
                  <c:v>Curs 2011-12</c:v>
                </c:pt>
                <c:pt idx="6">
                  <c:v>Curs 2012-13</c:v>
                </c:pt>
                <c:pt idx="7">
                  <c:v>Curs 2013-14</c:v>
                </c:pt>
                <c:pt idx="8">
                  <c:v>Curs 2014-15</c:v>
                </c:pt>
              </c:strCache>
            </c:strRef>
          </c:cat>
          <c:val>
            <c:numRef>
              <c:f>Talent!$C$13:$K$13</c:f>
              <c:numCache>
                <c:formatCode>General</c:formatCode>
                <c:ptCount val="9"/>
                <c:pt idx="8">
                  <c:v>1</c:v>
                </c:pt>
              </c:numCache>
            </c:numRef>
          </c:val>
        </c:ser>
        <c:ser>
          <c:idx val="8"/>
          <c:order val="8"/>
          <c:tx>
            <c:strRef>
              <c:f>Talent!$B$14</c:f>
              <c:strCache>
                <c:ptCount val="1"/>
                <c:pt idx="0">
                  <c:v>Beatriu de Pinós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Talent!$C$5:$K$5</c:f>
              <c:strCache>
                <c:ptCount val="9"/>
                <c:pt idx="0">
                  <c:v>Curs 2006-07</c:v>
                </c:pt>
                <c:pt idx="1">
                  <c:v>Curs 2007-08</c:v>
                </c:pt>
                <c:pt idx="2">
                  <c:v>Curs 2008-09</c:v>
                </c:pt>
                <c:pt idx="3">
                  <c:v>Curs 2009-10</c:v>
                </c:pt>
                <c:pt idx="4">
                  <c:v>Curs 2010-11</c:v>
                </c:pt>
                <c:pt idx="5">
                  <c:v>Curs 2011-12</c:v>
                </c:pt>
                <c:pt idx="6">
                  <c:v>Curs 2012-13</c:v>
                </c:pt>
                <c:pt idx="7">
                  <c:v>Curs 2013-14</c:v>
                </c:pt>
                <c:pt idx="8">
                  <c:v>Curs 2014-15</c:v>
                </c:pt>
              </c:strCache>
            </c:strRef>
          </c:cat>
          <c:val>
            <c:numRef>
              <c:f>Talent!$C$14:$K$14</c:f>
              <c:numCache>
                <c:formatCode>General</c:formatCode>
                <c:ptCount val="9"/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26253776"/>
        <c:axId val="1826254320"/>
      </c:barChart>
      <c:lineChart>
        <c:grouping val="standard"/>
        <c:varyColors val="0"/>
        <c:ser>
          <c:idx val="9"/>
          <c:order val="9"/>
          <c:tx>
            <c:strRef>
              <c:f>Talent!$B$15</c:f>
              <c:strCache>
                <c:ptCount val="1"/>
                <c:pt idx="0">
                  <c:v>Import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Talent!$C$5:$K$5</c:f>
              <c:strCache>
                <c:ptCount val="9"/>
                <c:pt idx="0">
                  <c:v>Curs 2006-07</c:v>
                </c:pt>
                <c:pt idx="1">
                  <c:v>Curs 2007-08</c:v>
                </c:pt>
                <c:pt idx="2">
                  <c:v>Curs 2008-09</c:v>
                </c:pt>
                <c:pt idx="3">
                  <c:v>Curs 2009-10</c:v>
                </c:pt>
                <c:pt idx="4">
                  <c:v>Curs 2010-11</c:v>
                </c:pt>
                <c:pt idx="5">
                  <c:v>Curs 2011-12</c:v>
                </c:pt>
                <c:pt idx="6">
                  <c:v>Curs 2012-13</c:v>
                </c:pt>
                <c:pt idx="7">
                  <c:v>Curs 2013-14</c:v>
                </c:pt>
                <c:pt idx="8">
                  <c:v>Curs 2014-15</c:v>
                </c:pt>
              </c:strCache>
            </c:strRef>
          </c:cat>
          <c:val>
            <c:numRef>
              <c:f>Talent!$C$15:$K$15</c:f>
              <c:numCache>
                <c:formatCode>#,##0</c:formatCode>
                <c:ptCount val="9"/>
                <c:pt idx="0">
                  <c:v>214056</c:v>
                </c:pt>
                <c:pt idx="1">
                  <c:v>44202</c:v>
                </c:pt>
                <c:pt idx="2" formatCode="#,##0.00">
                  <c:v>98656.92</c:v>
                </c:pt>
                <c:pt idx="3" formatCode="#,##0.00">
                  <c:v>270760.8</c:v>
                </c:pt>
                <c:pt idx="4" formatCode="#,##0.00">
                  <c:v>50998.8</c:v>
                </c:pt>
                <c:pt idx="5" formatCode="#,##0.00">
                  <c:v>49377.8</c:v>
                </c:pt>
                <c:pt idx="6" formatCode="#,##0.00">
                  <c:v>38930.480000000003</c:v>
                </c:pt>
                <c:pt idx="7" formatCode="#,##0.00">
                  <c:v>466163.6</c:v>
                </c:pt>
                <c:pt idx="8">
                  <c:v>430425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6256496"/>
        <c:axId val="1826254864"/>
      </c:lineChart>
      <c:catAx>
        <c:axId val="182625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1826254320"/>
        <c:crosses val="autoZero"/>
        <c:auto val="1"/>
        <c:lblAlgn val="ctr"/>
        <c:lblOffset val="100"/>
        <c:noMultiLvlLbl val="0"/>
      </c:catAx>
      <c:valAx>
        <c:axId val="1826254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1826253776"/>
        <c:crosses val="autoZero"/>
        <c:crossBetween val="between"/>
      </c:valAx>
      <c:valAx>
        <c:axId val="1826254864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1826256496"/>
        <c:crosses val="max"/>
        <c:crossBetween val="between"/>
      </c:valAx>
      <c:catAx>
        <c:axId val="18262564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262548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Doctors!$B$30</c:f>
              <c:strCache>
                <c:ptCount val="1"/>
                <c:pt idx="0">
                  <c:v>Finançament competitiu obtingut/ PDI Doctor a TC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Doctors!$C$29:$L$29</c:f>
              <c:strCache>
                <c:ptCount val="10"/>
                <c:pt idx="0">
                  <c:v>2005-2006</c:v>
                </c:pt>
                <c:pt idx="1">
                  <c:v>2006-2007</c:v>
                </c:pt>
                <c:pt idx="2">
                  <c:v>2007-2008</c:v>
                </c:pt>
                <c:pt idx="3">
                  <c:v>2008-2009</c:v>
                </c:pt>
                <c:pt idx="4">
                  <c:v>2009-2010</c:v>
                </c:pt>
                <c:pt idx="5">
                  <c:v>2010-2011</c:v>
                </c:pt>
                <c:pt idx="6">
                  <c:v>2011-2012</c:v>
                </c:pt>
                <c:pt idx="7">
                  <c:v>2012-2013</c:v>
                </c:pt>
                <c:pt idx="8">
                  <c:v>2013-14</c:v>
                </c:pt>
                <c:pt idx="9">
                  <c:v>2014-15</c:v>
                </c:pt>
              </c:strCache>
            </c:strRef>
          </c:cat>
          <c:val>
            <c:numRef>
              <c:f>Doctors!$C$30:$L$30</c:f>
              <c:numCache>
                <c:formatCode>#,##0.00</c:formatCode>
                <c:ptCount val="10"/>
                <c:pt idx="0">
                  <c:v>2377.35</c:v>
                </c:pt>
                <c:pt idx="1">
                  <c:v>6227.3739999999998</c:v>
                </c:pt>
                <c:pt idx="2">
                  <c:v>3527.2343835616434</c:v>
                </c:pt>
                <c:pt idx="3">
                  <c:v>5620.2088888888884</c:v>
                </c:pt>
                <c:pt idx="4">
                  <c:v>5154.6953409090911</c:v>
                </c:pt>
                <c:pt idx="5">
                  <c:v>1869.7614851485148</c:v>
                </c:pt>
                <c:pt idx="6">
                  <c:v>3078.7412380952383</c:v>
                </c:pt>
                <c:pt idx="7">
                  <c:v>3062.3335135135135</c:v>
                </c:pt>
                <c:pt idx="8">
                  <c:v>4342.1894214876038</c:v>
                </c:pt>
                <c:pt idx="9">
                  <c:v>4636.1860769230761</c:v>
                </c:pt>
              </c:numCache>
            </c:numRef>
          </c:val>
        </c:ser>
        <c:ser>
          <c:idx val="1"/>
          <c:order val="1"/>
          <c:tx>
            <c:strRef>
              <c:f>Doctors!$B$31</c:f>
              <c:strCache>
                <c:ptCount val="1"/>
                <c:pt idx="0">
                  <c:v>Finançament no competitiu obtingut/PDI Doctor a TC</c:v>
                </c:pt>
              </c:strCache>
            </c:strRef>
          </c:tx>
          <c:spPr>
            <a:solidFill>
              <a:srgbClr val="A5002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a-E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Doctors!$C$29:$L$29</c:f>
              <c:strCache>
                <c:ptCount val="10"/>
                <c:pt idx="0">
                  <c:v>2005-2006</c:v>
                </c:pt>
                <c:pt idx="1">
                  <c:v>2006-2007</c:v>
                </c:pt>
                <c:pt idx="2">
                  <c:v>2007-2008</c:v>
                </c:pt>
                <c:pt idx="3">
                  <c:v>2008-2009</c:v>
                </c:pt>
                <c:pt idx="4">
                  <c:v>2009-2010</c:v>
                </c:pt>
                <c:pt idx="5">
                  <c:v>2010-2011</c:v>
                </c:pt>
                <c:pt idx="6">
                  <c:v>2011-2012</c:v>
                </c:pt>
                <c:pt idx="7">
                  <c:v>2012-2013</c:v>
                </c:pt>
                <c:pt idx="8">
                  <c:v>2013-14</c:v>
                </c:pt>
                <c:pt idx="9">
                  <c:v>2014-15</c:v>
                </c:pt>
              </c:strCache>
            </c:strRef>
          </c:cat>
          <c:val>
            <c:numRef>
              <c:f>Doctors!$C$31:$L$31</c:f>
              <c:numCache>
                <c:formatCode>#,##0.00</c:formatCode>
                <c:ptCount val="10"/>
                <c:pt idx="0">
                  <c:v>7220.5559999999996</c:v>
                </c:pt>
                <c:pt idx="1">
                  <c:v>7547.7035384615383</c:v>
                </c:pt>
                <c:pt idx="2">
                  <c:v>3624.9191780821916</c:v>
                </c:pt>
                <c:pt idx="3">
                  <c:v>6091.5679012345681</c:v>
                </c:pt>
                <c:pt idx="4">
                  <c:v>5274.9047727272728</c:v>
                </c:pt>
                <c:pt idx="5">
                  <c:v>4238.449702970297</c:v>
                </c:pt>
                <c:pt idx="6">
                  <c:v>2939.294476190476</c:v>
                </c:pt>
                <c:pt idx="7">
                  <c:v>2733.1494594594596</c:v>
                </c:pt>
                <c:pt idx="8">
                  <c:v>1945.0568595041323</c:v>
                </c:pt>
                <c:pt idx="9">
                  <c:v>1334.7520769230771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26257040"/>
        <c:axId val="1826252144"/>
      </c:barChart>
      <c:catAx>
        <c:axId val="182625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1826252144"/>
        <c:crosses val="autoZero"/>
        <c:auto val="1"/>
        <c:lblAlgn val="ctr"/>
        <c:lblOffset val="100"/>
        <c:noMultiLvlLbl val="0"/>
      </c:catAx>
      <c:valAx>
        <c:axId val="1826252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a-ES"/>
          </a:p>
        </c:txPr>
        <c:crossAx val="1826257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a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a-E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0.6733</cdr:x>
      <cdr:y>0.52149</cdr:y>
    </cdr:from>
    <cdr:to>
      <cdr:x>0.70472</cdr:x>
      <cdr:y>0.55916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3054427" y="1990227"/>
          <a:ext cx="142537" cy="1437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ES" sz="1100" dirty="0" smtClean="0">
              <a:solidFill>
                <a:schemeClr val="bg1"/>
              </a:solidFill>
            </a:rPr>
            <a:t>*</a:t>
          </a:r>
          <a:endParaRPr lang="ca-ES" sz="1100" dirty="0">
            <a:solidFill>
              <a:schemeClr val="bg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orta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/>
          <p:cNvCxnSpPr/>
          <p:nvPr/>
        </p:nvCxnSpPr>
        <p:spPr>
          <a:xfrm>
            <a:off x="250825" y="6097588"/>
            <a:ext cx="8642350" cy="1587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Marcador de texto 16"/>
          <p:cNvSpPr>
            <a:spLocks noGrp="1"/>
          </p:cNvSpPr>
          <p:nvPr>
            <p:ph type="body" sz="quarter" idx="12"/>
          </p:nvPr>
        </p:nvSpPr>
        <p:spPr>
          <a:xfrm>
            <a:off x="304800" y="2286000"/>
            <a:ext cx="6378575" cy="762000"/>
          </a:xfrm>
        </p:spPr>
        <p:txBody>
          <a:bodyPr lIns="216000" tIns="21600">
            <a:noAutofit/>
          </a:bodyPr>
          <a:lstStyle>
            <a:lvl1pPr marL="0" indent="0">
              <a:spcBef>
                <a:spcPts val="0"/>
              </a:spcBef>
              <a:buNone/>
              <a:defRPr sz="4500" b="1">
                <a:latin typeface="Arial"/>
                <a:cs typeface="Arial"/>
              </a:defRPr>
            </a:lvl1pPr>
            <a:lvl2pPr>
              <a:buNone/>
              <a:defRPr sz="3800"/>
            </a:lvl2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3"/>
          </p:nvPr>
        </p:nvSpPr>
        <p:spPr>
          <a:xfrm>
            <a:off x="250825" y="5143500"/>
            <a:ext cx="4397375" cy="685800"/>
          </a:xfrm>
        </p:spPr>
        <p:txBody>
          <a:bodyPr lIns="216000" tIns="21600">
            <a:noAutofit/>
          </a:bodyPr>
          <a:lstStyle>
            <a:lvl1pPr marL="0" indent="0">
              <a:spcBef>
                <a:spcPts val="0"/>
              </a:spcBef>
              <a:buNone/>
              <a:defRPr sz="2500" b="1">
                <a:latin typeface="Arial"/>
                <a:cs typeface="Arial"/>
              </a:defRPr>
            </a:lvl1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</p:txBody>
      </p:sp>
      <p:sp>
        <p:nvSpPr>
          <p:cNvPr id="12" name="Título 1"/>
          <p:cNvSpPr>
            <a:spLocks noGrp="1"/>
          </p:cNvSpPr>
          <p:nvPr>
            <p:ph type="title" hasCustomPrompt="1"/>
          </p:nvPr>
        </p:nvSpPr>
        <p:spPr>
          <a:xfrm>
            <a:off x="250824" y="237744"/>
            <a:ext cx="8641715" cy="1440000"/>
          </a:xfrm>
          <a:prstGeom prst="rect">
            <a:avLst/>
          </a:prstGeom>
          <a:solidFill>
            <a:srgbClr val="C00021"/>
          </a:solidFill>
          <a:ln>
            <a:noFill/>
          </a:ln>
        </p:spPr>
        <p:txBody>
          <a:bodyPr lIns="216000">
            <a:noAutofit/>
          </a:bodyPr>
          <a:lstStyle>
            <a:lvl1pPr algn="l">
              <a:defRPr sz="4500" b="1" i="0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s-ES_tradnl" dirty="0" smtClean="0"/>
              <a:t> </a:t>
            </a:r>
            <a:endParaRPr lang="es-ES_tradnl" dirty="0"/>
          </a:p>
        </p:txBody>
      </p:sp>
      <p:pic>
        <p:nvPicPr>
          <p:cNvPr id="16" name="Imagen 15" descr="UVIC b-n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3400" y="474133"/>
            <a:ext cx="2443656" cy="1049867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35" y="6207432"/>
            <a:ext cx="3174837" cy="55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172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/>
          <p:nvPr/>
        </p:nvCxnSpPr>
        <p:spPr>
          <a:xfrm>
            <a:off x="250825" y="6097588"/>
            <a:ext cx="8642350" cy="1587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0824" y="237744"/>
            <a:ext cx="8641715" cy="900000"/>
          </a:xfrm>
          <a:prstGeom prst="rect">
            <a:avLst/>
          </a:prstGeom>
          <a:solidFill>
            <a:srgbClr val="C00021"/>
          </a:solidFill>
          <a:ln>
            <a:noFill/>
          </a:ln>
        </p:spPr>
        <p:txBody>
          <a:bodyPr lIns="216000">
            <a:noAutofit/>
          </a:bodyPr>
          <a:lstStyle>
            <a:lvl1pPr algn="l">
              <a:defRPr sz="4500" b="1" i="0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s-ES_tradnl" smtClean="0"/>
              <a:t>Clic para editar título</a:t>
            </a:r>
            <a:endParaRPr lang="es-ES_tradnl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35" y="6207432"/>
            <a:ext cx="3174837" cy="55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339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6AD58-D9CF-488A-92AF-B8567074208A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EF472-0CFF-4B61-9426-33B0409C171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5224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7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oleObject" Target="../embeddings/Hoja_de_c_lculo_de_Microsoft_Excel_97-20033.xls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250824" y="304800"/>
            <a:ext cx="8641715" cy="1447800"/>
          </a:xfrm>
          <a:prstGeom prst="rect">
            <a:avLst/>
          </a:prstGeom>
          <a:solidFill>
            <a:srgbClr val="C00021"/>
          </a:solidFill>
          <a:ln>
            <a:noFill/>
          </a:ln>
        </p:spPr>
        <p:txBody>
          <a:bodyPr lIns="216000">
            <a:noAutofit/>
          </a:bodyPr>
          <a:lstStyle>
            <a:lvl1pPr algn="l">
              <a:defRPr sz="4500" b="1" i="0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s-ES_tradnl" dirty="0" smtClean="0"/>
              <a:t> </a:t>
            </a:r>
            <a:endParaRPr lang="es-ES_tradnl" dirty="0"/>
          </a:p>
        </p:txBody>
      </p:sp>
      <p:pic>
        <p:nvPicPr>
          <p:cNvPr id="7" name="Imagen 6" descr="UVIC b-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399" y="474133"/>
            <a:ext cx="2438401" cy="1047608"/>
          </a:xfrm>
          <a:prstGeom prst="rect">
            <a:avLst/>
          </a:prstGeom>
        </p:spPr>
      </p:pic>
      <p:sp>
        <p:nvSpPr>
          <p:cNvPr id="8" name="Marcador de texto 1"/>
          <p:cNvSpPr>
            <a:spLocks noGrp="1"/>
          </p:cNvSpPr>
          <p:nvPr>
            <p:ph type="body" sz="quarter" idx="12"/>
          </p:nvPr>
        </p:nvSpPr>
        <p:spPr>
          <a:xfrm>
            <a:off x="250824" y="2708920"/>
            <a:ext cx="9250363" cy="1122362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  <a:buFont typeface="Arial" charset="0"/>
              <a:buNone/>
              <a:defRPr/>
            </a:pPr>
            <a:r>
              <a:rPr lang="ca-ES" sz="3200" dirty="0" smtClean="0"/>
              <a:t>Activitat Recerca i Transferència de Coneixement curs 2014/15</a:t>
            </a:r>
            <a:endParaRPr lang="es-ES" sz="3200" dirty="0" smtClean="0"/>
          </a:p>
        </p:txBody>
      </p:sp>
      <p:sp>
        <p:nvSpPr>
          <p:cNvPr id="9" name="Marcador de texto 2"/>
          <p:cNvSpPr>
            <a:spLocks noGrp="1"/>
          </p:cNvSpPr>
          <p:nvPr>
            <p:ph type="body" sz="quarter" idx="13"/>
          </p:nvPr>
        </p:nvSpPr>
        <p:spPr>
          <a:xfrm>
            <a:off x="250825" y="5029200"/>
            <a:ext cx="8353426" cy="6858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s-ES" sz="2100" dirty="0" err="1" smtClean="0"/>
              <a:t>Vicerectorat</a:t>
            </a:r>
            <a:r>
              <a:rPr lang="es-ES" sz="2100" dirty="0" smtClean="0"/>
              <a:t> de Recerca i </a:t>
            </a:r>
            <a:r>
              <a:rPr lang="es-ES" sz="2100" dirty="0" err="1" smtClean="0"/>
              <a:t>Professorat</a:t>
            </a:r>
            <a:endParaRPr lang="es-ES" sz="2100" dirty="0" smtClean="0"/>
          </a:p>
        </p:txBody>
      </p:sp>
      <p:sp>
        <p:nvSpPr>
          <p:cNvPr id="10" name="Marcador de texto 5"/>
          <p:cNvSpPr txBox="1">
            <a:spLocks/>
          </p:cNvSpPr>
          <p:nvPr/>
        </p:nvSpPr>
        <p:spPr>
          <a:xfrm>
            <a:off x="467544" y="4245406"/>
            <a:ext cx="3799655" cy="457200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  <a:defRPr/>
            </a:pPr>
            <a:r>
              <a:rPr lang="ca-ES" dirty="0" smtClean="0"/>
              <a:t>Febrer 2015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50824" y="237744"/>
            <a:ext cx="8641715" cy="720000"/>
          </a:xfrm>
        </p:spPr>
        <p:txBody>
          <a:bodyPr/>
          <a:lstStyle/>
          <a:p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Evolució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del nombre de </a:t>
            </a:r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sol·licituds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presentades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convocatòries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finançament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per a </a:t>
            </a:r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captació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talent</a:t>
            </a:r>
            <a:endParaRPr lang="es-ES_tradnl" sz="2400" dirty="0"/>
          </a:p>
        </p:txBody>
      </p:sp>
      <p:sp>
        <p:nvSpPr>
          <p:cNvPr id="12" name="CuadroTexto 6"/>
          <p:cNvSpPr txBox="1">
            <a:spLocks noChangeArrowheads="1"/>
          </p:cNvSpPr>
          <p:nvPr/>
        </p:nvSpPr>
        <p:spPr bwMode="auto">
          <a:xfrm>
            <a:off x="7595648" y="5824538"/>
            <a:ext cx="129689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s-ES" altLang="ca-ES" sz="800" dirty="0" err="1"/>
              <a:t>Actualitzat</a:t>
            </a:r>
            <a:r>
              <a:rPr lang="es-ES" altLang="ca-ES" sz="800" dirty="0"/>
              <a:t> </a:t>
            </a:r>
            <a:r>
              <a:rPr lang="es-ES" altLang="ca-ES" sz="800" dirty="0" err="1"/>
              <a:t>febrer</a:t>
            </a:r>
            <a:r>
              <a:rPr lang="es-ES" altLang="ca-ES" sz="800" dirty="0"/>
              <a:t> 2015</a:t>
            </a:r>
            <a:endParaRPr lang="ca-ES" altLang="ca-ES" sz="800" dirty="0"/>
          </a:p>
        </p:txBody>
      </p:sp>
      <p:graphicFrame>
        <p:nvGraphicFramePr>
          <p:cNvPr id="6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2531750"/>
              </p:ext>
            </p:extLst>
          </p:nvPr>
        </p:nvGraphicFramePr>
        <p:xfrm>
          <a:off x="250824" y="1256048"/>
          <a:ext cx="8641716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Gráfico" r:id="rId3" imgW="8821677" imgH="4572396" progId="Excel.Chart.8">
                  <p:embed/>
                </p:oleObj>
              </mc:Choice>
              <mc:Fallback>
                <p:oleObj name="Gráfico" r:id="rId3" imgW="8821677" imgH="4572396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4" y="1256048"/>
                        <a:ext cx="8641716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50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50824" y="237744"/>
            <a:ext cx="8641715" cy="720000"/>
          </a:xfrm>
        </p:spPr>
        <p:txBody>
          <a:bodyPr/>
          <a:lstStyle/>
          <a:p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Evolució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del nombre de recursos </a:t>
            </a:r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obtinguts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a través de </a:t>
            </a:r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convocatòries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finançament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per a </a:t>
            </a:r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captació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talent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_tradnl" sz="2400" dirty="0"/>
          </a:p>
        </p:txBody>
      </p:sp>
      <p:sp>
        <p:nvSpPr>
          <p:cNvPr id="12" name="CuadroTexto 6"/>
          <p:cNvSpPr txBox="1">
            <a:spLocks noChangeArrowheads="1"/>
          </p:cNvSpPr>
          <p:nvPr/>
        </p:nvSpPr>
        <p:spPr bwMode="auto">
          <a:xfrm>
            <a:off x="7595648" y="5824538"/>
            <a:ext cx="129689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s-ES" altLang="ca-ES" sz="800" dirty="0" err="1"/>
              <a:t>Actualitzat</a:t>
            </a:r>
            <a:r>
              <a:rPr lang="es-ES" altLang="ca-ES" sz="800" dirty="0"/>
              <a:t> </a:t>
            </a:r>
            <a:r>
              <a:rPr lang="es-ES" altLang="ca-ES" sz="800" dirty="0" err="1"/>
              <a:t>febrer</a:t>
            </a:r>
            <a:r>
              <a:rPr lang="es-ES" altLang="ca-ES" sz="800" dirty="0"/>
              <a:t> 2015</a:t>
            </a:r>
            <a:endParaRPr lang="ca-ES" altLang="ca-ES" sz="800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8292270"/>
              </p:ext>
            </p:extLst>
          </p:nvPr>
        </p:nvGraphicFramePr>
        <p:xfrm>
          <a:off x="250825" y="1597818"/>
          <a:ext cx="8641714" cy="4226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716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50824" y="237744"/>
            <a:ext cx="8641715" cy="720000"/>
          </a:xfrm>
        </p:spPr>
        <p:txBody>
          <a:bodyPr/>
          <a:lstStyle/>
          <a:p>
            <a:r>
              <a:rPr lang="ca-ES" sz="2400" b="0" dirty="0" smtClean="0">
                <a:ea typeface="ＭＳ Ｐゴシック" pitchFamily="34" charset="-128"/>
                <a:cs typeface="Arial" pitchFamily="34" charset="0"/>
              </a:rPr>
              <a:t>Evolució </a:t>
            </a:r>
            <a:r>
              <a:rPr lang="ca-ES" sz="2400" b="0" dirty="0">
                <a:ea typeface="ＭＳ Ｐゴシック" pitchFamily="34" charset="-128"/>
                <a:cs typeface="Arial" pitchFamily="34" charset="0"/>
              </a:rPr>
              <a:t>de les activitats </a:t>
            </a:r>
            <a:r>
              <a:rPr lang="ca-ES" sz="2400" b="0" dirty="0" smtClean="0">
                <a:ea typeface="ＭＳ Ｐゴシック" pitchFamily="34" charset="-128"/>
                <a:cs typeface="Arial" pitchFamily="34" charset="0"/>
              </a:rPr>
              <a:t>congressuals</a:t>
            </a:r>
            <a:endParaRPr lang="es-ES_tradnl" sz="2400" dirty="0"/>
          </a:p>
        </p:txBody>
      </p:sp>
      <p:sp>
        <p:nvSpPr>
          <p:cNvPr id="12" name="CuadroTexto 6"/>
          <p:cNvSpPr txBox="1">
            <a:spLocks noChangeArrowheads="1"/>
          </p:cNvSpPr>
          <p:nvPr/>
        </p:nvSpPr>
        <p:spPr bwMode="auto">
          <a:xfrm>
            <a:off x="7595648" y="5824538"/>
            <a:ext cx="129689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s-ES" altLang="ca-ES" sz="800" dirty="0" err="1"/>
              <a:t>Actualitzat</a:t>
            </a:r>
            <a:r>
              <a:rPr lang="es-ES" altLang="ca-ES" sz="800" dirty="0"/>
              <a:t> </a:t>
            </a:r>
            <a:r>
              <a:rPr lang="es-ES" altLang="ca-ES" sz="800" dirty="0" err="1"/>
              <a:t>febrer</a:t>
            </a:r>
            <a:r>
              <a:rPr lang="es-ES" altLang="ca-ES" sz="800" dirty="0"/>
              <a:t> 2015</a:t>
            </a:r>
            <a:endParaRPr lang="ca-ES" altLang="ca-ES" sz="800" dirty="0"/>
          </a:p>
        </p:txBody>
      </p:sp>
      <p:graphicFrame>
        <p:nvGraphicFramePr>
          <p:cNvPr id="6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554517"/>
              </p:ext>
            </p:extLst>
          </p:nvPr>
        </p:nvGraphicFramePr>
        <p:xfrm>
          <a:off x="1907704" y="1412776"/>
          <a:ext cx="5394920" cy="42484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Gráfico" r:id="rId3" imgW="5078408" imgH="3999323" progId="Excel.Chart.8">
                  <p:embed/>
                </p:oleObj>
              </mc:Choice>
              <mc:Fallback>
                <p:oleObj name="Gráfico" r:id="rId3" imgW="5078408" imgH="3999323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412776"/>
                        <a:ext cx="5394920" cy="42484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321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50824" y="237744"/>
            <a:ext cx="8641715" cy="720000"/>
          </a:xfrm>
        </p:spPr>
        <p:txBody>
          <a:bodyPr/>
          <a:lstStyle/>
          <a:p>
            <a:r>
              <a:rPr lang="fr-FR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Evolució</a:t>
            </a:r>
            <a:r>
              <a:rPr lang="fr-FR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fr-FR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finançament</a:t>
            </a:r>
            <a:r>
              <a:rPr lang="fr-FR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obtingut</a:t>
            </a:r>
            <a:r>
              <a:rPr lang="fr-FR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fr-FR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relació</a:t>
            </a:r>
            <a:r>
              <a:rPr lang="fr-FR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fr-FR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pressupost</a:t>
            </a:r>
            <a:r>
              <a:rPr lang="fr-FR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total de la UVic-UCC </a:t>
            </a:r>
            <a:endParaRPr lang="es-ES_tradnl" sz="2400" dirty="0"/>
          </a:p>
        </p:txBody>
      </p:sp>
      <p:sp>
        <p:nvSpPr>
          <p:cNvPr id="12" name="CuadroTexto 6"/>
          <p:cNvSpPr txBox="1">
            <a:spLocks noChangeArrowheads="1"/>
          </p:cNvSpPr>
          <p:nvPr/>
        </p:nvSpPr>
        <p:spPr bwMode="auto">
          <a:xfrm>
            <a:off x="7595648" y="5824538"/>
            <a:ext cx="129689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s-ES" altLang="ca-ES" sz="800" dirty="0" err="1"/>
              <a:t>Actualitzat</a:t>
            </a:r>
            <a:r>
              <a:rPr lang="es-ES" altLang="ca-ES" sz="800" dirty="0"/>
              <a:t> </a:t>
            </a:r>
            <a:r>
              <a:rPr lang="es-ES" altLang="ca-ES" sz="800" dirty="0" err="1"/>
              <a:t>febrer</a:t>
            </a:r>
            <a:r>
              <a:rPr lang="es-ES" altLang="ca-ES" sz="800" dirty="0"/>
              <a:t> 2015</a:t>
            </a:r>
            <a:endParaRPr lang="ca-ES" altLang="ca-ES" sz="800" dirty="0"/>
          </a:p>
        </p:txBody>
      </p:sp>
      <p:graphicFrame>
        <p:nvGraphicFramePr>
          <p:cNvPr id="5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7424843"/>
              </p:ext>
            </p:extLst>
          </p:nvPr>
        </p:nvGraphicFramePr>
        <p:xfrm>
          <a:off x="317230" y="1259834"/>
          <a:ext cx="8599487" cy="478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Hoja de cálculo" r:id="rId3" imgW="8608298" imgH="4791871" progId="Excel.Sheet.8">
                  <p:embed/>
                </p:oleObj>
              </mc:Choice>
              <mc:Fallback>
                <p:oleObj name="Hoja de cálculo" r:id="rId3" imgW="8608298" imgH="4791871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230" y="1259834"/>
                        <a:ext cx="8599487" cy="478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403648" y="2636912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2,65%</a:t>
            </a:r>
            <a:endParaRPr lang="ca-E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267744" y="1412776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3,70%</a:t>
            </a:r>
            <a:endParaRPr lang="ca-E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926299" y="1412776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2,86%</a:t>
            </a:r>
            <a:endParaRPr lang="ca-E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746492" y="1422648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3,08%</a:t>
            </a:r>
            <a:endParaRPr lang="ca-E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5580112" y="2617710"/>
            <a:ext cx="5040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2,01%</a:t>
            </a:r>
            <a:endParaRPr lang="ca-E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415537" y="2529190"/>
            <a:ext cx="72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2,09%</a:t>
            </a:r>
            <a:endParaRPr lang="ca-ES" sz="8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24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50824" y="237744"/>
            <a:ext cx="8641715" cy="720000"/>
          </a:xfrm>
        </p:spPr>
        <p:txBody>
          <a:bodyPr/>
          <a:lstStyle/>
          <a:p>
            <a:r>
              <a:rPr lang="fr-FR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Evolució</a:t>
            </a:r>
            <a:r>
              <a:rPr lang="fr-FR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del </a:t>
            </a:r>
            <a:r>
              <a:rPr lang="fr-FR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finançament</a:t>
            </a:r>
            <a:r>
              <a:rPr lang="fr-FR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obtingut</a:t>
            </a:r>
            <a:r>
              <a:rPr lang="fr-FR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fr-FR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relació</a:t>
            </a:r>
            <a:r>
              <a:rPr lang="fr-FR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al nombre de </a:t>
            </a:r>
            <a:r>
              <a:rPr lang="fr-FR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doctors</a:t>
            </a:r>
            <a:r>
              <a:rPr lang="fr-FR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a temps </a:t>
            </a:r>
            <a:r>
              <a:rPr lang="fr-FR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complert</a:t>
            </a:r>
            <a:r>
              <a:rPr lang="fr-FR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a la UVic-UCC </a:t>
            </a:r>
            <a:endParaRPr lang="es-ES_tradnl" sz="2400" dirty="0"/>
          </a:p>
        </p:txBody>
      </p:sp>
      <p:sp>
        <p:nvSpPr>
          <p:cNvPr id="12" name="CuadroTexto 6"/>
          <p:cNvSpPr txBox="1">
            <a:spLocks noChangeArrowheads="1"/>
          </p:cNvSpPr>
          <p:nvPr/>
        </p:nvSpPr>
        <p:spPr bwMode="auto">
          <a:xfrm>
            <a:off x="7595648" y="5824538"/>
            <a:ext cx="129689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s-ES" altLang="ca-ES" sz="800" dirty="0" err="1"/>
              <a:t>Actualitzat</a:t>
            </a:r>
            <a:r>
              <a:rPr lang="es-ES" altLang="ca-ES" sz="800" dirty="0"/>
              <a:t> </a:t>
            </a:r>
            <a:r>
              <a:rPr lang="es-ES" altLang="ca-ES" sz="800" dirty="0" err="1"/>
              <a:t>febrer</a:t>
            </a:r>
            <a:r>
              <a:rPr lang="es-ES" altLang="ca-ES" sz="800" dirty="0"/>
              <a:t> 2015</a:t>
            </a:r>
            <a:endParaRPr lang="ca-ES" altLang="ca-ES" sz="8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755991"/>
              </p:ext>
            </p:extLst>
          </p:nvPr>
        </p:nvGraphicFramePr>
        <p:xfrm>
          <a:off x="323527" y="1196752"/>
          <a:ext cx="856901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280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50824" y="237744"/>
            <a:ext cx="8641715" cy="720000"/>
          </a:xfrm>
        </p:spPr>
        <p:txBody>
          <a:bodyPr/>
          <a:lstStyle/>
          <a:p>
            <a:r>
              <a:rPr lang="fr-FR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Gràfic</a:t>
            </a:r>
            <a:r>
              <a:rPr lang="fr-FR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compartiu</a:t>
            </a:r>
            <a:r>
              <a:rPr lang="fr-FR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entre el </a:t>
            </a:r>
            <a:r>
              <a:rPr lang="fr-FR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finançament</a:t>
            </a:r>
            <a:r>
              <a:rPr lang="fr-FR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competitiu</a:t>
            </a:r>
            <a:r>
              <a:rPr lang="fr-FR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i el </a:t>
            </a:r>
            <a:r>
              <a:rPr lang="fr-FR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finançament</a:t>
            </a:r>
            <a:r>
              <a:rPr lang="fr-FR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no </a:t>
            </a:r>
            <a:r>
              <a:rPr lang="fr-FR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competitiu</a:t>
            </a:r>
            <a:r>
              <a:rPr lang="fr-FR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obtingut</a:t>
            </a:r>
            <a:endParaRPr lang="es-ES_tradnl" sz="2400" dirty="0"/>
          </a:p>
        </p:txBody>
      </p:sp>
      <p:sp>
        <p:nvSpPr>
          <p:cNvPr id="12" name="CuadroTexto 6"/>
          <p:cNvSpPr txBox="1">
            <a:spLocks noChangeArrowheads="1"/>
          </p:cNvSpPr>
          <p:nvPr/>
        </p:nvSpPr>
        <p:spPr bwMode="auto">
          <a:xfrm>
            <a:off x="7595648" y="5824538"/>
            <a:ext cx="129689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s-ES" altLang="ca-ES" sz="800" dirty="0" err="1"/>
              <a:t>Actualitzat</a:t>
            </a:r>
            <a:r>
              <a:rPr lang="es-ES" altLang="ca-ES" sz="800" dirty="0"/>
              <a:t> </a:t>
            </a:r>
            <a:r>
              <a:rPr lang="es-ES" altLang="ca-ES" sz="800" dirty="0" err="1"/>
              <a:t>febrer</a:t>
            </a:r>
            <a:r>
              <a:rPr lang="es-ES" altLang="ca-ES" sz="800" dirty="0"/>
              <a:t> 2015</a:t>
            </a:r>
            <a:endParaRPr lang="ca-ES" altLang="ca-ES" sz="8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858838" y="1577975"/>
          <a:ext cx="7807325" cy="398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Gráfico" r:id="rId3" imgW="7815749" imgH="3999323" progId="Excel.Chart.8">
                  <p:embed/>
                </p:oleObj>
              </mc:Choice>
              <mc:Fallback>
                <p:oleObj name="Gráfico" r:id="rId3" imgW="7815749" imgH="3999323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1577975"/>
                        <a:ext cx="7807325" cy="3989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25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50824" y="237744"/>
            <a:ext cx="8641715" cy="720000"/>
          </a:xfrm>
        </p:spPr>
        <p:txBody>
          <a:bodyPr/>
          <a:lstStyle/>
          <a:p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Orígen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dels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Fons</a:t>
            </a:r>
            <a:r>
              <a:rPr lang="es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altLang="ca-E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competitius</a:t>
            </a:r>
            <a:endParaRPr lang="es-ES_tradnl" sz="2400" dirty="0"/>
          </a:p>
        </p:txBody>
      </p:sp>
      <p:sp>
        <p:nvSpPr>
          <p:cNvPr id="12" name="CuadroTexto 6"/>
          <p:cNvSpPr txBox="1">
            <a:spLocks noChangeArrowheads="1"/>
          </p:cNvSpPr>
          <p:nvPr/>
        </p:nvSpPr>
        <p:spPr bwMode="auto">
          <a:xfrm>
            <a:off x="7595648" y="5824538"/>
            <a:ext cx="129689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s-ES" altLang="ca-ES" sz="800" dirty="0" err="1"/>
              <a:t>Actualitzat</a:t>
            </a:r>
            <a:r>
              <a:rPr lang="es-ES" altLang="ca-ES" sz="800" dirty="0"/>
              <a:t> </a:t>
            </a:r>
            <a:r>
              <a:rPr lang="es-ES" altLang="ca-ES" sz="800" dirty="0" err="1"/>
              <a:t>febrer</a:t>
            </a:r>
            <a:r>
              <a:rPr lang="es-ES" altLang="ca-ES" sz="800" dirty="0"/>
              <a:t> 2015</a:t>
            </a:r>
            <a:endParaRPr lang="ca-ES" altLang="ca-ES" sz="800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406720"/>
              </p:ext>
            </p:extLst>
          </p:nvPr>
        </p:nvGraphicFramePr>
        <p:xfrm>
          <a:off x="899592" y="1124744"/>
          <a:ext cx="7416823" cy="4608509"/>
        </p:xfrm>
        <a:graphic>
          <a:graphicData uri="http://schemas.openxmlformats.org/drawingml/2006/table">
            <a:tbl>
              <a:tblPr/>
              <a:tblGrid>
                <a:gridCol w="1240519"/>
                <a:gridCol w="1226261"/>
                <a:gridCol w="1140707"/>
                <a:gridCol w="1330045"/>
                <a:gridCol w="994145"/>
                <a:gridCol w="1485146"/>
              </a:tblGrid>
              <a:tr h="477814">
                <a:tc>
                  <a:txBody>
                    <a:bodyPr/>
                    <a:lstStyle/>
                    <a:p>
                      <a:pPr algn="l" fontAlgn="b"/>
                      <a:endParaRPr lang="ca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a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Fons Autonòmics i estatals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a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Fons Europeus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a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a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238906">
                <a:tc>
                  <a:txBody>
                    <a:bodyPr/>
                    <a:lstStyle/>
                    <a:p>
                      <a:pPr algn="l" fontAlgn="b"/>
                      <a:endParaRPr lang="ca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 (€)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 (€)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Import (€)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</a:tr>
              <a:tr h="432421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 2006/07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300.145,31 €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74,15%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104.634,00 €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25,85%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404.779,31 €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421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 2007/08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257.488,11 €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257.488,11 €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421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 2008/09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355.236,92 €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78,03%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100.000,00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21,97%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455.236,92 €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421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 2009/10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453.613,19 €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453.613,19 €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421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 2010/11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188.345,91 €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188.345,91 €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421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 2011/12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175.567,83 €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54,33%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147.600,00 €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45,67%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323.167,83 €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421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 2012/13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268.981,49 €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74,50%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92.082,13 €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25,50%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361.063,62 €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421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 2013/14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488.306,12 €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92,94%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37.098,80 €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7,06%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525.404,92 €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421">
                <a:tc>
                  <a:txBody>
                    <a:bodyPr/>
                    <a:lstStyle/>
                    <a:p>
                      <a:pPr algn="l" fontAlgn="b"/>
                      <a:r>
                        <a:rPr lang="ca-E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Curs 2014/15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602.314,43 €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a-E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0,00%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a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602.314,43 €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161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50824" y="237744"/>
            <a:ext cx="8641715" cy="720000"/>
          </a:xfrm>
        </p:spPr>
        <p:txBody>
          <a:bodyPr/>
          <a:lstStyle/>
          <a:p>
            <a:r>
              <a:rPr lang="en-US" sz="2400" b="0" dirty="0" err="1">
                <a:ea typeface="ＭＳ Ｐゴシック" pitchFamily="34" charset="-128"/>
              </a:rPr>
              <a:t>Indicador</a:t>
            </a:r>
            <a:r>
              <a:rPr lang="en-US" sz="2400" b="0" dirty="0">
                <a:ea typeface="ＭＳ Ｐゴシック" pitchFamily="34" charset="-128"/>
              </a:rPr>
              <a:t> 4.1 – 5.4 % de </a:t>
            </a:r>
            <a:r>
              <a:rPr lang="en-US" sz="2400" b="0" dirty="0" err="1">
                <a:ea typeface="ＭＳ Ｐゴシック" pitchFamily="34" charset="-128"/>
              </a:rPr>
              <a:t>professorat</a:t>
            </a:r>
            <a:r>
              <a:rPr lang="en-US" sz="2400" b="0" dirty="0">
                <a:ea typeface="ＭＳ Ｐゴシック" pitchFamily="34" charset="-128"/>
              </a:rPr>
              <a:t> doctor i </a:t>
            </a:r>
            <a:r>
              <a:rPr lang="en-US" sz="2400" b="0" dirty="0" err="1">
                <a:ea typeface="ＭＳ Ｐゴシック" pitchFamily="34" charset="-128"/>
              </a:rPr>
              <a:t>acreditat</a:t>
            </a:r>
            <a:r>
              <a:rPr lang="en-US" sz="2400" b="0" dirty="0">
                <a:ea typeface="ＭＳ Ｐゴシック" pitchFamily="34" charset="-128"/>
              </a:rPr>
              <a:t> </a:t>
            </a:r>
            <a:r>
              <a:rPr lang="en-US" sz="2400" b="0" dirty="0" err="1">
                <a:ea typeface="ＭＳ Ｐゴシック" pitchFamily="34" charset="-128"/>
              </a:rPr>
              <a:t>respecte</a:t>
            </a:r>
            <a:r>
              <a:rPr lang="en-US" sz="2400" b="0" dirty="0">
                <a:ea typeface="ＭＳ Ｐゴシック" pitchFamily="34" charset="-128"/>
              </a:rPr>
              <a:t> el total </a:t>
            </a:r>
            <a:endParaRPr lang="es-ES_tradnl" sz="2400" dirty="0"/>
          </a:p>
        </p:txBody>
      </p:sp>
      <p:sp>
        <p:nvSpPr>
          <p:cNvPr id="4" name="7 CuadroTexto"/>
          <p:cNvSpPr txBox="1">
            <a:spLocks noChangeArrowheads="1"/>
          </p:cNvSpPr>
          <p:nvPr/>
        </p:nvSpPr>
        <p:spPr bwMode="auto">
          <a:xfrm>
            <a:off x="7489189" y="5900257"/>
            <a:ext cx="14033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ES" altLang="ca-ES" sz="800" dirty="0" err="1"/>
              <a:t>Actualització</a:t>
            </a:r>
            <a:r>
              <a:rPr lang="es-ES" altLang="ca-ES" sz="800" dirty="0"/>
              <a:t> 7 </a:t>
            </a:r>
            <a:r>
              <a:rPr lang="es-ES" altLang="ca-ES" sz="800" dirty="0" err="1"/>
              <a:t>gener</a:t>
            </a:r>
            <a:r>
              <a:rPr lang="es-ES" altLang="ca-ES" sz="800" dirty="0"/>
              <a:t> 2014</a:t>
            </a:r>
          </a:p>
        </p:txBody>
      </p:sp>
      <p:graphicFrame>
        <p:nvGraphicFramePr>
          <p:cNvPr id="6" name="Gráfico 6"/>
          <p:cNvGraphicFramePr>
            <a:graphicFrameLocks/>
          </p:cNvGraphicFramePr>
          <p:nvPr/>
        </p:nvGraphicFramePr>
        <p:xfrm>
          <a:off x="363538" y="1570038"/>
          <a:ext cx="8416925" cy="371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Gráfico" r:id="rId3" imgW="8425402" imgH="3724979" progId="Excel.Chart.8">
                  <p:embed/>
                </p:oleObj>
              </mc:Choice>
              <mc:Fallback>
                <p:oleObj name="Gráfico" r:id="rId3" imgW="8425402" imgH="372497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1570038"/>
                        <a:ext cx="8416925" cy="371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901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50824" y="237744"/>
            <a:ext cx="8641715" cy="720000"/>
          </a:xfrm>
        </p:spPr>
        <p:txBody>
          <a:bodyPr/>
          <a:lstStyle/>
          <a:p>
            <a:r>
              <a:rPr lang="en-US" sz="2400" b="0" dirty="0" err="1">
                <a:ea typeface="ＭＳ Ｐゴシック" pitchFamily="34" charset="-128"/>
              </a:rPr>
              <a:t>Indicador</a:t>
            </a:r>
            <a:r>
              <a:rPr lang="en-US" sz="2400" b="0" dirty="0">
                <a:ea typeface="ＭＳ Ｐゴシック" pitchFamily="34" charset="-128"/>
              </a:rPr>
              <a:t> 4.2 – </a:t>
            </a:r>
            <a:r>
              <a:rPr lang="en-US" sz="2400" b="0" dirty="0" err="1">
                <a:ea typeface="ＭＳ Ｐゴシック" pitchFamily="34" charset="-128"/>
              </a:rPr>
              <a:t>Nombre</a:t>
            </a:r>
            <a:r>
              <a:rPr lang="en-US" sz="2400" b="0" dirty="0">
                <a:ea typeface="ＭＳ Ｐゴシック" pitchFamily="34" charset="-128"/>
              </a:rPr>
              <a:t> de </a:t>
            </a:r>
            <a:r>
              <a:rPr lang="en-US" sz="2400" b="0" dirty="0" err="1">
                <a:ea typeface="ＭＳ Ｐゴシック" pitchFamily="34" charset="-128"/>
              </a:rPr>
              <a:t>grups</a:t>
            </a:r>
            <a:r>
              <a:rPr lang="en-US" sz="2400" b="0" dirty="0">
                <a:ea typeface="ＭＳ Ｐゴシック" pitchFamily="34" charset="-128"/>
              </a:rPr>
              <a:t> de </a:t>
            </a:r>
            <a:r>
              <a:rPr lang="en-US" sz="2400" b="0" dirty="0" err="1">
                <a:ea typeface="ＭＳ Ｐゴシック" pitchFamily="34" charset="-128"/>
              </a:rPr>
              <a:t>recerca</a:t>
            </a:r>
            <a:r>
              <a:rPr lang="en-US" sz="2400" b="0" dirty="0">
                <a:ea typeface="ＭＳ Ｐゴシック" pitchFamily="34" charset="-128"/>
              </a:rPr>
              <a:t> </a:t>
            </a:r>
            <a:r>
              <a:rPr lang="en-US" sz="2400" b="0" dirty="0" err="1">
                <a:ea typeface="ＭＳ Ｐゴシック" pitchFamily="34" charset="-128"/>
              </a:rPr>
              <a:t>reconeguts</a:t>
            </a:r>
            <a:endParaRPr lang="es-ES_tradnl" sz="2400" dirty="0"/>
          </a:p>
        </p:txBody>
      </p:sp>
      <p:sp>
        <p:nvSpPr>
          <p:cNvPr id="6" name="7 CuadroTexto"/>
          <p:cNvSpPr txBox="1">
            <a:spLocks noChangeArrowheads="1"/>
          </p:cNvSpPr>
          <p:nvPr/>
        </p:nvSpPr>
        <p:spPr bwMode="auto">
          <a:xfrm>
            <a:off x="7576152" y="5877272"/>
            <a:ext cx="131638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s-ES" altLang="ca-ES" sz="800" dirty="0" err="1"/>
              <a:t>Actualització</a:t>
            </a:r>
            <a:r>
              <a:rPr lang="es-ES" altLang="ca-ES" sz="800" dirty="0"/>
              <a:t> </a:t>
            </a:r>
            <a:r>
              <a:rPr lang="es-ES" altLang="ca-ES" sz="800" dirty="0" err="1" smtClean="0"/>
              <a:t>gener</a:t>
            </a:r>
            <a:r>
              <a:rPr lang="es-ES" altLang="ca-ES" sz="800" dirty="0" smtClean="0"/>
              <a:t> 2014</a:t>
            </a:r>
            <a:endParaRPr lang="es-ES" altLang="ca-ES" sz="800" dirty="0"/>
          </a:p>
        </p:txBody>
      </p:sp>
      <p:pic>
        <p:nvPicPr>
          <p:cNvPr id="7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7993063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606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50824" y="237744"/>
            <a:ext cx="8641715" cy="720000"/>
          </a:xfrm>
        </p:spPr>
        <p:txBody>
          <a:bodyPr/>
          <a:lstStyle/>
          <a:p>
            <a:r>
              <a:rPr lang="en-US" sz="2400" b="0" dirty="0" err="1">
                <a:ea typeface="ＭＳ Ｐゴシック" pitchFamily="34" charset="-128"/>
              </a:rPr>
              <a:t>Indicador</a:t>
            </a:r>
            <a:r>
              <a:rPr lang="en-US" sz="2400" b="0" dirty="0">
                <a:ea typeface="ＭＳ Ｐゴシック" pitchFamily="34" charset="-128"/>
              </a:rPr>
              <a:t> 4.3 - </a:t>
            </a:r>
            <a:r>
              <a:rPr lang="en-US" sz="2400" b="0" dirty="0" err="1">
                <a:ea typeface="ＭＳ Ｐゴシック" pitchFamily="34" charset="-128"/>
              </a:rPr>
              <a:t>Nombre</a:t>
            </a:r>
            <a:r>
              <a:rPr lang="en-US" sz="2400" b="0" dirty="0">
                <a:ea typeface="ＭＳ Ｐゴシック" pitchFamily="34" charset="-128"/>
              </a:rPr>
              <a:t> de </a:t>
            </a:r>
            <a:r>
              <a:rPr lang="en-US" sz="2400" b="0" dirty="0" err="1">
                <a:ea typeface="ＭＳ Ｐゴシック" pitchFamily="34" charset="-128"/>
              </a:rPr>
              <a:t>publicacions</a:t>
            </a:r>
            <a:r>
              <a:rPr lang="en-US" sz="2400" b="0" dirty="0">
                <a:ea typeface="ＭＳ Ｐゴシック" pitchFamily="34" charset="-128"/>
              </a:rPr>
              <a:t> </a:t>
            </a:r>
            <a:r>
              <a:rPr lang="en-US" sz="2400" b="0" dirty="0" err="1">
                <a:ea typeface="ＭＳ Ｐゴシック" pitchFamily="34" charset="-128"/>
              </a:rPr>
              <a:t>dels</a:t>
            </a:r>
            <a:r>
              <a:rPr lang="en-US" sz="2400" b="0" dirty="0">
                <a:ea typeface="ＭＳ Ｐゴシック" pitchFamily="34" charset="-128"/>
              </a:rPr>
              <a:t> </a:t>
            </a:r>
            <a:r>
              <a:rPr lang="en-US" sz="2400" b="0" dirty="0" err="1">
                <a:ea typeface="ＭＳ Ｐゴシック" pitchFamily="34" charset="-128"/>
              </a:rPr>
              <a:t>grups</a:t>
            </a:r>
            <a:r>
              <a:rPr lang="en-US" sz="2400" b="0" dirty="0">
                <a:ea typeface="ＭＳ Ｐゴシック" pitchFamily="34" charset="-128"/>
              </a:rPr>
              <a:t> de </a:t>
            </a:r>
            <a:r>
              <a:rPr lang="en-US" sz="2400" b="0" dirty="0" err="1">
                <a:ea typeface="ＭＳ Ｐゴシック" pitchFamily="34" charset="-128"/>
              </a:rPr>
              <a:t>recerca</a:t>
            </a:r>
            <a:endParaRPr lang="es-ES_tradnl" sz="24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1552227"/>
              </p:ext>
            </p:extLst>
          </p:nvPr>
        </p:nvGraphicFramePr>
        <p:xfrm>
          <a:off x="317501" y="1758502"/>
          <a:ext cx="8504238" cy="3879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uadroTexto 1"/>
          <p:cNvSpPr txBox="1">
            <a:spLocks noChangeArrowheads="1"/>
          </p:cNvSpPr>
          <p:nvPr/>
        </p:nvSpPr>
        <p:spPr bwMode="auto">
          <a:xfrm>
            <a:off x="2124075" y="1268760"/>
            <a:ext cx="4962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a-ES" altLang="ca-ES" sz="1400" dirty="0">
                <a:solidFill>
                  <a:srgbClr val="C00000"/>
                </a:solidFill>
              </a:rPr>
              <a:t>Evolució del nombre de publicacions en revistes indexades</a:t>
            </a:r>
          </a:p>
        </p:txBody>
      </p:sp>
      <p:sp>
        <p:nvSpPr>
          <p:cNvPr id="10" name="CuadroTexto 6"/>
          <p:cNvSpPr txBox="1">
            <a:spLocks noChangeArrowheads="1"/>
          </p:cNvSpPr>
          <p:nvPr/>
        </p:nvSpPr>
        <p:spPr bwMode="auto">
          <a:xfrm>
            <a:off x="7524328" y="5877272"/>
            <a:ext cx="1296988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s-ES" altLang="ca-ES" sz="800" dirty="0" err="1"/>
              <a:t>Actualitzat</a:t>
            </a:r>
            <a:r>
              <a:rPr lang="es-ES" altLang="ca-ES" sz="800" dirty="0"/>
              <a:t> </a:t>
            </a:r>
            <a:r>
              <a:rPr lang="es-ES" altLang="ca-ES" sz="800" dirty="0" err="1"/>
              <a:t>febrer</a:t>
            </a:r>
            <a:r>
              <a:rPr lang="es-ES" altLang="ca-ES" sz="800" dirty="0"/>
              <a:t> 2015</a:t>
            </a:r>
            <a:endParaRPr lang="ca-ES" altLang="ca-ES" sz="800" dirty="0"/>
          </a:p>
        </p:txBody>
      </p:sp>
    </p:spTree>
    <p:extLst>
      <p:ext uri="{BB962C8B-B14F-4D97-AF65-F5344CB8AC3E}">
        <p14:creationId xmlns:p14="http://schemas.microsoft.com/office/powerpoint/2010/main" val="405776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50824" y="237744"/>
            <a:ext cx="8641715" cy="720000"/>
          </a:xfrm>
        </p:spPr>
        <p:txBody>
          <a:bodyPr/>
          <a:lstStyle/>
          <a:p>
            <a:r>
              <a:rPr lang="ca-ES" sz="2400" b="0" dirty="0">
                <a:ea typeface="ＭＳ Ｐゴシック" pitchFamily="34" charset="-128"/>
                <a:cs typeface="Arial" pitchFamily="34" charset="0"/>
              </a:rPr>
              <a:t>4.4-Recursos captats en convocatòries competitives públiques (1)</a:t>
            </a:r>
            <a:endParaRPr lang="es-ES_tradnl" sz="2400" dirty="0"/>
          </a:p>
        </p:txBody>
      </p:sp>
      <p:sp>
        <p:nvSpPr>
          <p:cNvPr id="11" name="CuadroTexto 1"/>
          <p:cNvSpPr txBox="1">
            <a:spLocks noChangeArrowheads="1"/>
          </p:cNvSpPr>
          <p:nvPr/>
        </p:nvSpPr>
        <p:spPr bwMode="auto">
          <a:xfrm>
            <a:off x="2124075" y="1579563"/>
            <a:ext cx="496215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a-ES" altLang="ca-ES" sz="1400" dirty="0">
                <a:solidFill>
                  <a:srgbClr val="C00000"/>
                </a:solidFill>
              </a:rPr>
              <a:t>Evolució de la captació de recursos competitius </a:t>
            </a:r>
          </a:p>
        </p:txBody>
      </p:sp>
      <p:sp>
        <p:nvSpPr>
          <p:cNvPr id="12" name="CuadroTexto 6"/>
          <p:cNvSpPr txBox="1">
            <a:spLocks noChangeArrowheads="1"/>
          </p:cNvSpPr>
          <p:nvPr/>
        </p:nvSpPr>
        <p:spPr bwMode="auto">
          <a:xfrm>
            <a:off x="7595648" y="5824538"/>
            <a:ext cx="129689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s-ES" altLang="ca-ES" sz="800" dirty="0" err="1"/>
              <a:t>Actualitzat</a:t>
            </a:r>
            <a:r>
              <a:rPr lang="es-ES" altLang="ca-ES" sz="800" dirty="0"/>
              <a:t> </a:t>
            </a:r>
            <a:r>
              <a:rPr lang="es-ES" altLang="ca-ES" sz="800" dirty="0" err="1"/>
              <a:t>febrer</a:t>
            </a:r>
            <a:r>
              <a:rPr lang="es-ES" altLang="ca-ES" sz="800" dirty="0"/>
              <a:t> 2015</a:t>
            </a:r>
            <a:endParaRPr lang="ca-ES" altLang="ca-ES" sz="800" dirty="0"/>
          </a:p>
        </p:txBody>
      </p:sp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1709925"/>
              </p:ext>
            </p:extLst>
          </p:nvPr>
        </p:nvGraphicFramePr>
        <p:xfrm>
          <a:off x="395536" y="2132856"/>
          <a:ext cx="8424936" cy="3691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078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50824" y="237744"/>
            <a:ext cx="8641715" cy="720000"/>
          </a:xfrm>
        </p:spPr>
        <p:txBody>
          <a:bodyPr/>
          <a:lstStyle/>
          <a:p>
            <a:r>
              <a:rPr lang="ca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4.4-Recursos captats en convocatòries competitives públiques (2) </a:t>
            </a:r>
            <a:endParaRPr lang="es-ES_tradnl" sz="2400" dirty="0"/>
          </a:p>
        </p:txBody>
      </p:sp>
      <p:sp>
        <p:nvSpPr>
          <p:cNvPr id="12" name="CuadroTexto 6"/>
          <p:cNvSpPr txBox="1">
            <a:spLocks noChangeArrowheads="1"/>
          </p:cNvSpPr>
          <p:nvPr/>
        </p:nvSpPr>
        <p:spPr bwMode="auto">
          <a:xfrm>
            <a:off x="7595648" y="5824538"/>
            <a:ext cx="129689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s-ES" altLang="ca-ES" sz="800" dirty="0" err="1"/>
              <a:t>Actualitzat</a:t>
            </a:r>
            <a:r>
              <a:rPr lang="es-ES" altLang="ca-ES" sz="800" dirty="0"/>
              <a:t> </a:t>
            </a:r>
            <a:r>
              <a:rPr lang="es-ES" altLang="ca-ES" sz="800" dirty="0" err="1"/>
              <a:t>febrer</a:t>
            </a:r>
            <a:r>
              <a:rPr lang="es-ES" altLang="ca-ES" sz="800" dirty="0"/>
              <a:t> 2015</a:t>
            </a:r>
            <a:endParaRPr lang="ca-ES" altLang="ca-ES" sz="800" dirty="0"/>
          </a:p>
        </p:txBody>
      </p:sp>
      <p:sp>
        <p:nvSpPr>
          <p:cNvPr id="6" name="CuadroTexto 1"/>
          <p:cNvSpPr txBox="1">
            <a:spLocks noChangeArrowheads="1"/>
          </p:cNvSpPr>
          <p:nvPr/>
        </p:nvSpPr>
        <p:spPr bwMode="auto">
          <a:xfrm>
            <a:off x="1798318" y="1605324"/>
            <a:ext cx="5546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a-ES" altLang="ca-ES" sz="1400" dirty="0">
                <a:solidFill>
                  <a:srgbClr val="C00000"/>
                </a:solidFill>
              </a:rPr>
              <a:t>Evolució del nombre de sol·licituds de finançament enviades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6963274"/>
              </p:ext>
            </p:extLst>
          </p:nvPr>
        </p:nvGraphicFramePr>
        <p:xfrm>
          <a:off x="250824" y="1944688"/>
          <a:ext cx="8641715" cy="355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Gráfico" r:id="rId3" imgW="8199831" imgH="3560373" progId="Excel.Chart.8">
                  <p:embed/>
                </p:oleObj>
              </mc:Choice>
              <mc:Fallback>
                <p:oleObj name="Gráfico" r:id="rId3" imgW="8199831" imgH="3560373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4" y="1944688"/>
                        <a:ext cx="8641715" cy="355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332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50824" y="237744"/>
            <a:ext cx="8641715" cy="720000"/>
          </a:xfrm>
        </p:spPr>
        <p:txBody>
          <a:bodyPr/>
          <a:lstStyle/>
          <a:p>
            <a:r>
              <a:rPr lang="ca-ES" altLang="ca-ES" sz="2400" b="0" dirty="0">
                <a:latin typeface="Arial" panose="020B0604020202020204" pitchFamily="34" charset="0"/>
                <a:cs typeface="Arial" panose="020B0604020202020204" pitchFamily="34" charset="0"/>
              </a:rPr>
              <a:t>4.4-Recursos captats en convocatòries competitives públiques (3)</a:t>
            </a:r>
            <a:r>
              <a:rPr lang="ca-ES" altLang="ca-ES" sz="2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_tradnl" sz="2400" dirty="0"/>
          </a:p>
        </p:txBody>
      </p:sp>
      <p:sp>
        <p:nvSpPr>
          <p:cNvPr id="12" name="CuadroTexto 6"/>
          <p:cNvSpPr txBox="1">
            <a:spLocks noChangeArrowheads="1"/>
          </p:cNvSpPr>
          <p:nvPr/>
        </p:nvSpPr>
        <p:spPr bwMode="auto">
          <a:xfrm>
            <a:off x="7595648" y="5824538"/>
            <a:ext cx="129689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s-ES" altLang="ca-ES" sz="800" dirty="0" err="1"/>
              <a:t>Actualitzat</a:t>
            </a:r>
            <a:r>
              <a:rPr lang="es-ES" altLang="ca-ES" sz="800" dirty="0"/>
              <a:t> </a:t>
            </a:r>
            <a:r>
              <a:rPr lang="es-ES" altLang="ca-ES" sz="800" dirty="0" err="1"/>
              <a:t>febrer</a:t>
            </a:r>
            <a:r>
              <a:rPr lang="es-ES" altLang="ca-ES" sz="800" dirty="0"/>
              <a:t> 2015</a:t>
            </a:r>
            <a:endParaRPr lang="ca-ES" altLang="ca-ES" sz="800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/>
        </p:nvGraphicFramePr>
        <p:xfrm>
          <a:off x="250824" y="1484784"/>
          <a:ext cx="4465191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11"/>
          <p:cNvGraphicFramePr>
            <a:graphicFrameLocks/>
          </p:cNvGraphicFramePr>
          <p:nvPr/>
        </p:nvGraphicFramePr>
        <p:xfrm>
          <a:off x="4927600" y="1492250"/>
          <a:ext cx="3960813" cy="417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Gráfico" r:id="rId4" imgW="4499238" imgH="3926164" progId="Excel.Chart.8">
                  <p:embed/>
                </p:oleObj>
              </mc:Choice>
              <mc:Fallback>
                <p:oleObj name="Gráfico" r:id="rId4" imgW="4499238" imgH="3926164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00" y="1492250"/>
                        <a:ext cx="3960813" cy="417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Imagen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732463"/>
            <a:ext cx="21701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"/>
          <p:cNvSpPr txBox="1">
            <a:spLocks noChangeArrowheads="1"/>
          </p:cNvSpPr>
          <p:nvPr/>
        </p:nvSpPr>
        <p:spPr bwMode="auto">
          <a:xfrm>
            <a:off x="2771456" y="1028699"/>
            <a:ext cx="36004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a-ES" altLang="ca-ES" sz="1400" dirty="0">
                <a:solidFill>
                  <a:srgbClr val="C00000"/>
                </a:solidFill>
              </a:rPr>
              <a:t>Evolució del nombre de recursos sol·licitats</a:t>
            </a:r>
          </a:p>
        </p:txBody>
      </p:sp>
    </p:spTree>
    <p:extLst>
      <p:ext uri="{BB962C8B-B14F-4D97-AF65-F5344CB8AC3E}">
        <p14:creationId xmlns:p14="http://schemas.microsoft.com/office/powerpoint/2010/main" val="119835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50824" y="237744"/>
            <a:ext cx="8641715" cy="720000"/>
          </a:xfrm>
        </p:spPr>
        <p:txBody>
          <a:bodyPr/>
          <a:lstStyle/>
          <a:p>
            <a:r>
              <a:rPr lang="ca-ES" sz="2400" b="0" dirty="0">
                <a:ea typeface="ＭＳ Ｐゴシック" pitchFamily="34" charset="-128"/>
                <a:cs typeface="Arial" pitchFamily="34" charset="0"/>
              </a:rPr>
              <a:t>4.5-Nombre de projectes europeus en els que participen els grups de recerca</a:t>
            </a:r>
            <a:endParaRPr lang="es-ES_tradnl" sz="2400" dirty="0"/>
          </a:p>
        </p:txBody>
      </p:sp>
      <p:sp>
        <p:nvSpPr>
          <p:cNvPr id="12" name="CuadroTexto 6"/>
          <p:cNvSpPr txBox="1">
            <a:spLocks noChangeArrowheads="1"/>
          </p:cNvSpPr>
          <p:nvPr/>
        </p:nvSpPr>
        <p:spPr bwMode="auto">
          <a:xfrm>
            <a:off x="7595648" y="5824538"/>
            <a:ext cx="129689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s-ES" altLang="ca-ES" sz="800" dirty="0" err="1"/>
              <a:t>Actualitzat</a:t>
            </a:r>
            <a:r>
              <a:rPr lang="es-ES" altLang="ca-ES" sz="800" dirty="0"/>
              <a:t> </a:t>
            </a:r>
            <a:r>
              <a:rPr lang="es-ES" altLang="ca-ES" sz="800" dirty="0" err="1"/>
              <a:t>febrer</a:t>
            </a:r>
            <a:r>
              <a:rPr lang="es-ES" altLang="ca-ES" sz="800" dirty="0"/>
              <a:t> 2015</a:t>
            </a:r>
            <a:endParaRPr lang="ca-ES" altLang="ca-ES" sz="800" dirty="0"/>
          </a:p>
        </p:txBody>
      </p:sp>
      <p:sp>
        <p:nvSpPr>
          <p:cNvPr id="14" name="CuadroTexto 1"/>
          <p:cNvSpPr txBox="1">
            <a:spLocks noChangeArrowheads="1"/>
          </p:cNvSpPr>
          <p:nvPr/>
        </p:nvSpPr>
        <p:spPr bwMode="auto">
          <a:xfrm>
            <a:off x="1547813" y="1104801"/>
            <a:ext cx="66817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a-ES" altLang="ca-ES" sz="1400" dirty="0">
                <a:solidFill>
                  <a:srgbClr val="C00000"/>
                </a:solidFill>
              </a:rPr>
              <a:t>Evolució del nombre de sol·licituds a </a:t>
            </a:r>
            <a:r>
              <a:rPr lang="ca-ES" altLang="ca-ES" sz="1400" dirty="0" smtClean="0">
                <a:solidFill>
                  <a:srgbClr val="C00000"/>
                </a:solidFill>
              </a:rPr>
              <a:t>projectes </a:t>
            </a:r>
            <a:r>
              <a:rPr lang="ca-ES" altLang="ca-ES" sz="1400" dirty="0">
                <a:solidFill>
                  <a:srgbClr val="C00000"/>
                </a:solidFill>
              </a:rPr>
              <a:t>europeus enviades i guanyades</a:t>
            </a: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6921322"/>
              </p:ext>
            </p:extLst>
          </p:nvPr>
        </p:nvGraphicFramePr>
        <p:xfrm>
          <a:off x="467544" y="1700808"/>
          <a:ext cx="8208912" cy="4123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041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50824" y="237744"/>
            <a:ext cx="8641715" cy="720000"/>
          </a:xfrm>
        </p:spPr>
        <p:txBody>
          <a:bodyPr/>
          <a:lstStyle/>
          <a:p>
            <a:r>
              <a:rPr lang="es-ES" sz="2400" b="0" dirty="0">
                <a:cs typeface="Arial" charset="0"/>
              </a:rPr>
              <a:t>5.1 - 5.3 Nombre de </a:t>
            </a:r>
            <a:r>
              <a:rPr lang="es-ES" sz="2400" b="0" dirty="0" err="1">
                <a:cs typeface="Arial" charset="0"/>
              </a:rPr>
              <a:t>doctorands</a:t>
            </a:r>
            <a:r>
              <a:rPr lang="es-ES" sz="2400" b="0" dirty="0">
                <a:cs typeface="Arial" charset="0"/>
              </a:rPr>
              <a:t>, beques </a:t>
            </a:r>
            <a:r>
              <a:rPr lang="es-ES" sz="2400" b="0" dirty="0" err="1" smtClean="0">
                <a:cs typeface="Arial" charset="0"/>
              </a:rPr>
              <a:t>predoctorals</a:t>
            </a:r>
            <a:r>
              <a:rPr lang="es-ES" sz="2400" b="0" dirty="0" smtClean="0">
                <a:cs typeface="Arial" charset="0"/>
              </a:rPr>
              <a:t/>
            </a:r>
            <a:br>
              <a:rPr lang="es-ES" sz="2400" b="0" dirty="0" smtClean="0">
                <a:cs typeface="Arial" charset="0"/>
              </a:rPr>
            </a:br>
            <a:r>
              <a:rPr lang="es-ES" sz="2400" b="0" dirty="0" smtClean="0">
                <a:cs typeface="Arial" charset="0"/>
              </a:rPr>
              <a:t>i </a:t>
            </a:r>
            <a:r>
              <a:rPr lang="es-ES" sz="2400" b="0" dirty="0">
                <a:cs typeface="Arial" charset="0"/>
              </a:rPr>
              <a:t>tesis </a:t>
            </a:r>
            <a:r>
              <a:rPr lang="es-ES" sz="2400" b="0" dirty="0" err="1">
                <a:cs typeface="Arial" charset="0"/>
              </a:rPr>
              <a:t>llegides</a:t>
            </a:r>
            <a:endParaRPr lang="es-ES_tradnl" sz="2400" dirty="0"/>
          </a:p>
        </p:txBody>
      </p:sp>
      <p:sp>
        <p:nvSpPr>
          <p:cNvPr id="12" name="CuadroTexto 6"/>
          <p:cNvSpPr txBox="1">
            <a:spLocks noChangeArrowheads="1"/>
          </p:cNvSpPr>
          <p:nvPr/>
        </p:nvSpPr>
        <p:spPr bwMode="auto">
          <a:xfrm>
            <a:off x="7595648" y="5824538"/>
            <a:ext cx="1296891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r>
              <a:rPr lang="es-ES" altLang="ca-ES" sz="800" dirty="0" err="1"/>
              <a:t>Actualitzat</a:t>
            </a:r>
            <a:r>
              <a:rPr lang="es-ES" altLang="ca-ES" sz="800" dirty="0"/>
              <a:t> </a:t>
            </a:r>
            <a:r>
              <a:rPr lang="es-ES" altLang="ca-ES" sz="800" dirty="0" err="1"/>
              <a:t>febrer</a:t>
            </a:r>
            <a:r>
              <a:rPr lang="es-ES" altLang="ca-ES" sz="800" dirty="0"/>
              <a:t> 2015</a:t>
            </a:r>
            <a:endParaRPr lang="ca-ES" altLang="ca-ES" sz="800" dirty="0"/>
          </a:p>
        </p:txBody>
      </p:sp>
      <p:sp>
        <p:nvSpPr>
          <p:cNvPr id="7" name="11 CuadroTexto"/>
          <p:cNvSpPr txBox="1">
            <a:spLocks noChangeArrowheads="1"/>
          </p:cNvSpPr>
          <p:nvPr/>
        </p:nvSpPr>
        <p:spPr bwMode="auto">
          <a:xfrm>
            <a:off x="2627313" y="4610893"/>
            <a:ext cx="3168650" cy="1122363"/>
          </a:xfrm>
          <a:prstGeom prst="rect">
            <a:avLst/>
          </a:prstGeom>
          <a:solidFill>
            <a:srgbClr val="C60D2F"/>
          </a:solidFill>
          <a:ln w="158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ca-ES" altLang="ca-ES" sz="1800" b="1" dirty="0">
                <a:solidFill>
                  <a:schemeClr val="bg1"/>
                </a:solidFill>
              </a:rPr>
              <a:t>            </a:t>
            </a:r>
            <a:r>
              <a:rPr lang="ca-ES" altLang="ca-ES" sz="1600" dirty="0">
                <a:solidFill>
                  <a:schemeClr val="bg1"/>
                </a:solidFill>
              </a:rPr>
              <a:t>Curs 2014-15</a:t>
            </a:r>
            <a:r>
              <a:rPr lang="ca-ES" altLang="ca-ES" sz="1600" baseline="30000" dirty="0">
                <a:solidFill>
                  <a:schemeClr val="bg1"/>
                </a:solidFill>
              </a:rPr>
              <a:t>1</a:t>
            </a:r>
          </a:p>
          <a:p>
            <a:pPr algn="ctr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ca-ES" altLang="ca-ES" sz="1800" b="1" dirty="0">
                <a:solidFill>
                  <a:schemeClr val="bg1"/>
                </a:solidFill>
              </a:rPr>
              <a:t>127 </a:t>
            </a:r>
            <a:r>
              <a:rPr lang="ca-ES" altLang="ca-ES" sz="1400" dirty="0">
                <a:solidFill>
                  <a:schemeClr val="bg1"/>
                </a:solidFill>
              </a:rPr>
              <a:t>doctorands matriculats </a:t>
            </a:r>
            <a:r>
              <a:rPr lang="ca-ES" altLang="ca-ES" sz="1800" b="1" dirty="0">
                <a:solidFill>
                  <a:schemeClr val="bg1"/>
                </a:solidFill>
              </a:rPr>
              <a:t/>
            </a:r>
            <a:br>
              <a:rPr lang="ca-ES" altLang="ca-ES" sz="1800" b="1" dirty="0">
                <a:solidFill>
                  <a:schemeClr val="bg1"/>
                </a:solidFill>
              </a:rPr>
            </a:br>
            <a:r>
              <a:rPr lang="ca-ES" altLang="ca-ES" sz="1800" b="1" dirty="0">
                <a:solidFill>
                  <a:schemeClr val="bg1"/>
                </a:solidFill>
              </a:rPr>
              <a:t>8 </a:t>
            </a:r>
            <a:r>
              <a:rPr lang="ca-ES" altLang="ca-ES" sz="1400" dirty="0">
                <a:solidFill>
                  <a:schemeClr val="bg1"/>
                </a:solidFill>
              </a:rPr>
              <a:t>tesis llegides</a:t>
            </a:r>
          </a:p>
          <a:p>
            <a:pPr algn="ctr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ca-ES" altLang="ca-ES" sz="1800" b="1" dirty="0">
                <a:solidFill>
                  <a:schemeClr val="bg1"/>
                </a:solidFill>
              </a:rPr>
              <a:t>1</a:t>
            </a:r>
            <a:r>
              <a:rPr lang="ca-ES" altLang="ca-ES" sz="1500" b="1" dirty="0">
                <a:solidFill>
                  <a:schemeClr val="bg1"/>
                </a:solidFill>
              </a:rPr>
              <a:t> </a:t>
            </a:r>
            <a:r>
              <a:rPr lang="ca-ES" altLang="ca-ES" sz="1400" dirty="0">
                <a:solidFill>
                  <a:schemeClr val="bg1"/>
                </a:solidFill>
              </a:rPr>
              <a:t>tesi en dipòsit</a:t>
            </a:r>
          </a:p>
        </p:txBody>
      </p:sp>
      <p:graphicFrame>
        <p:nvGraphicFramePr>
          <p:cNvPr id="10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484625"/>
              </p:ext>
            </p:extLst>
          </p:nvPr>
        </p:nvGraphicFramePr>
        <p:xfrm>
          <a:off x="257175" y="1196752"/>
          <a:ext cx="2127250" cy="4438646"/>
        </p:xfrm>
        <a:graphic>
          <a:graphicData uri="http://schemas.openxmlformats.org/drawingml/2006/table">
            <a:tbl>
              <a:tblPr/>
              <a:tblGrid>
                <a:gridCol w="1776267"/>
                <a:gridCol w="350983"/>
              </a:tblGrid>
              <a:tr h="270585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Programes de </a:t>
                      </a:r>
                      <a:r>
                        <a:rPr kumimoji="0" lang="es-E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Doctorat</a:t>
                      </a:r>
                      <a:endParaRPr kumimoji="0" lang="es-E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7900" marR="7900" marT="790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6409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curs</a:t>
                      </a:r>
                      <a:r>
                        <a:rPr kumimoji="0" lang="es-E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2014-2015</a:t>
                      </a:r>
                    </a:p>
                  </a:txBody>
                  <a:tcPr marL="7900" marR="7900" marT="790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2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2782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Biologia de Sistemes </a:t>
                      </a:r>
                    </a:p>
                  </a:txBody>
                  <a:tcPr marL="71107" marR="7900" marT="790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B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</a:p>
                  </a:txBody>
                  <a:tcPr marL="7900" marR="71107" marT="790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BCC"/>
                    </a:solidFill>
                  </a:tcPr>
                </a:tc>
              </a:tr>
              <a:tr h="32782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Experimental Sciences and Technology </a:t>
                      </a:r>
                    </a:p>
                  </a:txBody>
                  <a:tcPr marL="71107" marR="7900" marT="790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11</a:t>
                      </a:r>
                    </a:p>
                  </a:txBody>
                  <a:tcPr marL="7900" marR="71107" marT="790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7E8"/>
                    </a:solidFill>
                  </a:tcPr>
                </a:tc>
              </a:tr>
              <a:tr h="32782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Tecnologies Digitals i de la Informació</a:t>
                      </a:r>
                    </a:p>
                  </a:txBody>
                  <a:tcPr marL="71107" marR="7900" marT="790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7900" marR="71107" marT="790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7E8"/>
                    </a:solidFill>
                  </a:tcPr>
                </a:tc>
              </a:tr>
              <a:tr h="32782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Salut</a:t>
                      </a: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 </a:t>
                      </a:r>
                      <a:r>
                        <a:rPr kumimoji="0" lang="es-E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Benestar</a:t>
                      </a: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i Qualitat de vida </a:t>
                      </a:r>
                    </a:p>
                  </a:txBody>
                  <a:tcPr marL="71107" marR="7900" marT="790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B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41</a:t>
                      </a:r>
                    </a:p>
                  </a:txBody>
                  <a:tcPr marL="7900" marR="71107" marT="790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BCC"/>
                    </a:solidFill>
                  </a:tcPr>
                </a:tc>
              </a:tr>
              <a:tr h="32782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Educació Inclusiva</a:t>
                      </a:r>
                    </a:p>
                  </a:txBody>
                  <a:tcPr marL="71107" marR="7900" marT="790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7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24</a:t>
                      </a:r>
                    </a:p>
                  </a:txBody>
                  <a:tcPr marL="7900" marR="71107" marT="790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7E8"/>
                    </a:solidFill>
                  </a:tcPr>
                </a:tc>
              </a:tr>
              <a:tr h="476993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Educació inclusiva i atenció socioeducativa al llarg del cicle vital </a:t>
                      </a:r>
                    </a:p>
                  </a:txBody>
                  <a:tcPr marL="71107" marR="7900" marT="790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7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2782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Innovació i Intervenció Educatives</a:t>
                      </a:r>
                    </a:p>
                  </a:txBody>
                  <a:tcPr marL="71107" marR="7900" marT="790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</a:t>
                      </a:r>
                    </a:p>
                  </a:txBody>
                  <a:tcPr marL="7900" marR="71107" marT="790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7E8"/>
                    </a:solidFill>
                  </a:tcPr>
                </a:tc>
              </a:tr>
              <a:tr h="32782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Traducció, Llengües i Literatures </a:t>
                      </a:r>
                    </a:p>
                  </a:txBody>
                  <a:tcPr marL="71107" marR="7900" marT="790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11</a:t>
                      </a:r>
                    </a:p>
                  </a:txBody>
                  <a:tcPr marL="7900" marR="71107" marT="790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7E8"/>
                    </a:solidFill>
                  </a:tcPr>
                </a:tc>
              </a:tr>
              <a:tr h="32782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Traducció, Gènere i Estudis Culturals</a:t>
                      </a:r>
                    </a:p>
                  </a:txBody>
                  <a:tcPr marL="71107" marR="7900" marT="790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B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</a:t>
                      </a:r>
                    </a:p>
                  </a:txBody>
                  <a:tcPr marL="7900" marR="71107" marT="790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CBCC"/>
                    </a:solidFill>
                  </a:tcPr>
                </a:tc>
              </a:tr>
              <a:tr h="32782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Comunicació Digital Interactiva</a:t>
                      </a:r>
                    </a:p>
                  </a:txBody>
                  <a:tcPr marL="71107" marR="7900" marT="790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</a:t>
                      </a:r>
                    </a:p>
                  </a:txBody>
                  <a:tcPr marL="7900" marR="71107" marT="790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7E8"/>
                    </a:solidFill>
                  </a:tcPr>
                </a:tc>
              </a:tr>
              <a:tr h="327825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Dret</a:t>
                      </a: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, </a:t>
                      </a:r>
                      <a:r>
                        <a:rPr kumimoji="0" lang="es-ES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Economia</a:t>
                      </a: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i Empresa</a:t>
                      </a:r>
                    </a:p>
                  </a:txBody>
                  <a:tcPr marL="71107" marR="7900" marT="790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1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</a:t>
                      </a:r>
                    </a:p>
                  </a:txBody>
                  <a:tcPr marL="7900" marR="71107" marT="790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1C3"/>
                    </a:solidFill>
                  </a:tcPr>
                </a:tc>
              </a:tr>
              <a:tr h="206409">
                <a:tc>
                  <a:txBody>
                    <a:bodyPr/>
                    <a:lstStyle/>
                    <a:p>
                      <a:pPr marL="0" marR="0" lvl="0" indent="0" algn="l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TOTAL</a:t>
                      </a:r>
                    </a:p>
                  </a:txBody>
                  <a:tcPr marL="71107" marR="7900" marT="790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1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127</a:t>
                      </a:r>
                    </a:p>
                  </a:txBody>
                  <a:tcPr marL="7900" marR="71107" marT="790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1C3"/>
                    </a:solidFill>
                  </a:tcPr>
                </a:tc>
              </a:tr>
            </a:tbl>
          </a:graphicData>
        </a:graphic>
      </p:graphicFrame>
      <p:sp>
        <p:nvSpPr>
          <p:cNvPr id="13" name="CuadroTexto 14"/>
          <p:cNvSpPr txBox="1">
            <a:spLocks noChangeArrowheads="1"/>
          </p:cNvSpPr>
          <p:nvPr/>
        </p:nvSpPr>
        <p:spPr bwMode="auto">
          <a:xfrm>
            <a:off x="6084888" y="4610893"/>
            <a:ext cx="2640012" cy="1095375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a-ES" altLang="ca-ES" sz="1800" b="1">
                <a:solidFill>
                  <a:schemeClr val="bg1"/>
                </a:solidFill>
              </a:rPr>
              <a:t>4</a:t>
            </a:r>
            <a:r>
              <a:rPr lang="ca-ES" altLang="ca-ES" sz="1400">
                <a:solidFill>
                  <a:schemeClr val="bg1"/>
                </a:solidFill>
              </a:rPr>
              <a:t> Doctorats industrials el curs 2013/14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a-ES" altLang="ca-ES" sz="1800" b="1">
                <a:solidFill>
                  <a:schemeClr val="bg1"/>
                </a:solidFill>
              </a:rPr>
              <a:t>3</a:t>
            </a:r>
            <a:r>
              <a:rPr lang="ca-ES" altLang="ca-ES" sz="1400">
                <a:solidFill>
                  <a:schemeClr val="bg1"/>
                </a:solidFill>
              </a:rPr>
              <a:t> Doctorats industrials el curs 2014/15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" altLang="ca-ES" sz="1800" b="1">
              <a:solidFill>
                <a:schemeClr val="bg1"/>
              </a:solidFill>
            </a:endParaRPr>
          </a:p>
        </p:txBody>
      </p:sp>
      <p:sp>
        <p:nvSpPr>
          <p:cNvPr id="15" name="11 CuadroTexto"/>
          <p:cNvSpPr txBox="1">
            <a:spLocks noChangeArrowheads="1"/>
          </p:cNvSpPr>
          <p:nvPr/>
        </p:nvSpPr>
        <p:spPr bwMode="auto">
          <a:xfrm>
            <a:off x="2627313" y="5817071"/>
            <a:ext cx="21621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ca-ES" sz="600" baseline="30000" dirty="0"/>
              <a:t>1</a:t>
            </a:r>
            <a:r>
              <a:rPr lang="es-ES" altLang="ca-ES" sz="600" dirty="0"/>
              <a:t> Dades </a:t>
            </a:r>
            <a:r>
              <a:rPr lang="es-ES" altLang="ca-ES" sz="600" dirty="0" err="1"/>
              <a:t>pendents</a:t>
            </a:r>
            <a:r>
              <a:rPr lang="es-ES" altLang="ca-ES" sz="600" dirty="0"/>
              <a:t> </a:t>
            </a:r>
            <a:r>
              <a:rPr lang="es-ES" altLang="ca-ES" sz="600" dirty="0" err="1"/>
              <a:t>d’actualitzar</a:t>
            </a:r>
            <a:r>
              <a:rPr lang="es-ES" altLang="ca-ES" sz="600" dirty="0"/>
              <a:t> </a:t>
            </a:r>
            <a:r>
              <a:rPr lang="es-ES" altLang="ca-ES" sz="600" dirty="0" err="1"/>
              <a:t>amb</a:t>
            </a:r>
            <a:r>
              <a:rPr lang="es-ES" altLang="ca-ES" sz="600" dirty="0"/>
              <a:t> </a:t>
            </a:r>
          </a:p>
          <a:p>
            <a:pPr algn="just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s-ES" altLang="ca-ES" sz="600" dirty="0" err="1"/>
              <a:t>els</a:t>
            </a:r>
            <a:r>
              <a:rPr lang="es-ES" altLang="ca-ES" sz="600" dirty="0"/>
              <a:t> </a:t>
            </a:r>
            <a:r>
              <a:rPr lang="es-ES" altLang="ca-ES" sz="600" dirty="0" err="1"/>
              <a:t>resultats</a:t>
            </a:r>
            <a:r>
              <a:rPr lang="es-ES" altLang="ca-ES" sz="600" dirty="0"/>
              <a:t> de matrícula del mes de </a:t>
            </a:r>
            <a:r>
              <a:rPr lang="es-ES" altLang="ca-ES" sz="600" dirty="0" err="1"/>
              <a:t>febrer</a:t>
            </a:r>
            <a:r>
              <a:rPr lang="es-ES" altLang="ca-ES" sz="600" dirty="0"/>
              <a:t> </a:t>
            </a:r>
          </a:p>
        </p:txBody>
      </p:sp>
      <p:graphicFrame>
        <p:nvGraphicFramePr>
          <p:cNvPr id="16" name="6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4758032"/>
              </p:ext>
            </p:extLst>
          </p:nvPr>
        </p:nvGraphicFramePr>
        <p:xfrm>
          <a:off x="2483768" y="1196752"/>
          <a:ext cx="612068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999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VIC3">
    <a:dk1>
      <a:sysClr val="windowText" lastClr="000000"/>
    </a:dk1>
    <a:lt1>
      <a:sysClr val="window" lastClr="FFFFFF"/>
    </a:lt1>
    <a:dk2>
      <a:srgbClr val="C00021"/>
    </a:dk2>
    <a:lt2>
      <a:srgbClr val="EEECE1"/>
    </a:lt2>
    <a:accent1>
      <a:srgbClr val="C8A210"/>
    </a:accent1>
    <a:accent2>
      <a:srgbClr val="CC411C"/>
    </a:accent2>
    <a:accent3>
      <a:srgbClr val="6581C3"/>
    </a:accent3>
    <a:accent4>
      <a:srgbClr val="5A7E00"/>
    </a:accent4>
    <a:accent5>
      <a:srgbClr val="938171"/>
    </a:accent5>
    <a:accent6>
      <a:srgbClr val="C00021"/>
    </a:accent6>
    <a:hlink>
      <a:srgbClr val="CC411C"/>
    </a:hlink>
    <a:folHlink>
      <a:srgbClr val="918173"/>
    </a:folHlink>
  </a:clrScheme>
  <a:fontScheme name="Clásico de Office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UVIC3">
    <a:dk1>
      <a:sysClr val="windowText" lastClr="000000"/>
    </a:dk1>
    <a:lt1>
      <a:sysClr val="window" lastClr="FFFFFF"/>
    </a:lt1>
    <a:dk2>
      <a:srgbClr val="C00021"/>
    </a:dk2>
    <a:lt2>
      <a:srgbClr val="EEECE1"/>
    </a:lt2>
    <a:accent1>
      <a:srgbClr val="C8A210"/>
    </a:accent1>
    <a:accent2>
      <a:srgbClr val="CC411C"/>
    </a:accent2>
    <a:accent3>
      <a:srgbClr val="6581C3"/>
    </a:accent3>
    <a:accent4>
      <a:srgbClr val="5A7E00"/>
    </a:accent4>
    <a:accent5>
      <a:srgbClr val="938171"/>
    </a:accent5>
    <a:accent6>
      <a:srgbClr val="C00021"/>
    </a:accent6>
    <a:hlink>
      <a:srgbClr val="CC411C"/>
    </a:hlink>
    <a:folHlink>
      <a:srgbClr val="918173"/>
    </a:folHlink>
  </a:clrScheme>
  <a:fontScheme name="Clásico de Office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UVIC3">
    <a:dk1>
      <a:sysClr val="windowText" lastClr="000000"/>
    </a:dk1>
    <a:lt1>
      <a:sysClr val="window" lastClr="FFFFFF"/>
    </a:lt1>
    <a:dk2>
      <a:srgbClr val="C00021"/>
    </a:dk2>
    <a:lt2>
      <a:srgbClr val="EEECE1"/>
    </a:lt2>
    <a:accent1>
      <a:srgbClr val="C8A210"/>
    </a:accent1>
    <a:accent2>
      <a:srgbClr val="CC411C"/>
    </a:accent2>
    <a:accent3>
      <a:srgbClr val="6581C3"/>
    </a:accent3>
    <a:accent4>
      <a:srgbClr val="5A7E00"/>
    </a:accent4>
    <a:accent5>
      <a:srgbClr val="938171"/>
    </a:accent5>
    <a:accent6>
      <a:srgbClr val="C00021"/>
    </a:accent6>
    <a:hlink>
      <a:srgbClr val="CC411C"/>
    </a:hlink>
    <a:folHlink>
      <a:srgbClr val="918173"/>
    </a:folHlink>
  </a:clrScheme>
  <a:fontScheme name="Clásico de Office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UVIC3">
    <a:dk1>
      <a:sysClr val="windowText" lastClr="000000"/>
    </a:dk1>
    <a:lt1>
      <a:sysClr val="window" lastClr="FFFFFF"/>
    </a:lt1>
    <a:dk2>
      <a:srgbClr val="C00021"/>
    </a:dk2>
    <a:lt2>
      <a:srgbClr val="EEECE1"/>
    </a:lt2>
    <a:accent1>
      <a:srgbClr val="C8A210"/>
    </a:accent1>
    <a:accent2>
      <a:srgbClr val="CC411C"/>
    </a:accent2>
    <a:accent3>
      <a:srgbClr val="6581C3"/>
    </a:accent3>
    <a:accent4>
      <a:srgbClr val="5A7E00"/>
    </a:accent4>
    <a:accent5>
      <a:srgbClr val="938171"/>
    </a:accent5>
    <a:accent6>
      <a:srgbClr val="C00021"/>
    </a:accent6>
    <a:hlink>
      <a:srgbClr val="CC411C"/>
    </a:hlink>
    <a:folHlink>
      <a:srgbClr val="918173"/>
    </a:folHlink>
  </a:clrScheme>
  <a:fontScheme name="Clásico de Office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2227</TotalTime>
  <Words>503</Words>
  <Application>Microsoft Office PowerPoint</Application>
  <PresentationFormat>Presentación en pantalla (4:3)</PresentationFormat>
  <Paragraphs>140</Paragraphs>
  <Slides>16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MS PGothic</vt:lpstr>
      <vt:lpstr>MS PGothic</vt:lpstr>
      <vt:lpstr>Arial</vt:lpstr>
      <vt:lpstr>Calibri</vt:lpstr>
      <vt:lpstr>Calibri Light</vt:lpstr>
      <vt:lpstr>Tema de Office</vt:lpstr>
      <vt:lpstr>Gráfico</vt:lpstr>
      <vt:lpstr>Hoja de cálculo</vt:lpstr>
      <vt:lpstr> </vt:lpstr>
      <vt:lpstr>Indicador 4.1 – 5.4 % de professorat doctor i acreditat respecte el total </vt:lpstr>
      <vt:lpstr>Indicador 4.2 – Nombre de grups de recerca reconeguts</vt:lpstr>
      <vt:lpstr>Indicador 4.3 - Nombre de publicacions dels grups de recerca</vt:lpstr>
      <vt:lpstr>4.4-Recursos captats en convocatòries competitives públiques (1)</vt:lpstr>
      <vt:lpstr>4.4-Recursos captats en convocatòries competitives públiques (2) </vt:lpstr>
      <vt:lpstr>4.4-Recursos captats en convocatòries competitives públiques (3) </vt:lpstr>
      <vt:lpstr>4.5-Nombre de projectes europeus en els que participen els grups de recerca</vt:lpstr>
      <vt:lpstr>5.1 - 5.3 Nombre de doctorands, beques predoctorals i tesis llegides</vt:lpstr>
      <vt:lpstr>Evolució del nombre de sol·licituds presentades a convocatòries de finançament per a captació de talent</vt:lpstr>
      <vt:lpstr>Evolució del nombre de recursos obtinguts a través de convocatòries de finançament per a captació de talent </vt:lpstr>
      <vt:lpstr>Evolució de les activitats congressuals</vt:lpstr>
      <vt:lpstr>Evolució del finançament obtingut en relació al pressupost total de la UVic-UCC </vt:lpstr>
      <vt:lpstr>Evolució del finançament obtingut en relació al nombre de doctors a temps complert a la UVic-UCC </vt:lpstr>
      <vt:lpstr>Gràfic compartiu entre el finançament competitiu i el finançament no competitiu obtingut</vt:lpstr>
      <vt:lpstr>Orígen dels Fons competitius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67386</dc:creator>
  <cp:lastModifiedBy>Elisabet Dachs Rossell</cp:lastModifiedBy>
  <cp:revision>150</cp:revision>
  <cp:lastPrinted>2014-04-28T10:32:09Z</cp:lastPrinted>
  <dcterms:created xsi:type="dcterms:W3CDTF">2014-03-27T11:26:20Z</dcterms:created>
  <dcterms:modified xsi:type="dcterms:W3CDTF">2015-03-04T09:34:52Z</dcterms:modified>
</cp:coreProperties>
</file>