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1"/>
  </p:notesMasterIdLst>
  <p:handoutMasterIdLst>
    <p:handoutMasterId r:id="rId12"/>
  </p:handoutMasterIdLst>
  <p:sldIdLst>
    <p:sldId id="261" r:id="rId2"/>
    <p:sldId id="315" r:id="rId3"/>
    <p:sldId id="283" r:id="rId4"/>
    <p:sldId id="311" r:id="rId5"/>
    <p:sldId id="287" r:id="rId6"/>
    <p:sldId id="316" r:id="rId7"/>
    <p:sldId id="334" r:id="rId8"/>
    <p:sldId id="323" r:id="rId9"/>
    <p:sldId id="324" r:id="rId10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21"/>
    <a:srgbClr val="CD0920"/>
    <a:srgbClr val="73071C"/>
    <a:srgbClr val="B91D1D"/>
    <a:srgbClr val="C25F1D"/>
    <a:srgbClr val="C60D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0" autoAdjust="0"/>
    <p:restoredTop sz="94517" autoAdjust="0"/>
  </p:normalViewPr>
  <p:slideViewPr>
    <p:cSldViewPr>
      <p:cViewPr varScale="1">
        <p:scale>
          <a:sx n="108" d="100"/>
          <a:sy n="108" d="100"/>
        </p:scale>
        <p:origin x="17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txers2.uvic.local\U\OTRI\GENERAL\5_INFORMES\2-Informe_VrTC\2019\1_Informe_vicerector_Abril_19\Recerca\grafica_abril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fitxers2.uvic.local\U\OTRI\OFICINA%20DE%20DOCTORAT\DADES\GRAFIC_PP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198994851608305E-2"/>
          <c:y val="2.4723168394585205E-2"/>
          <c:w val="0.8626910849093502"/>
          <c:h val="0.803241416493275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'finançament obtingut'!$B$3</c:f>
              <c:strCache>
                <c:ptCount val="1"/>
                <c:pt idx="0">
                  <c:v> Nombre d'ajuts autonòmics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'finançament obtingut'!$C$2:$P$2</c:f>
              <c:strCache>
                <c:ptCount val="14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</c:strCache>
            </c:strRef>
          </c:cat>
          <c:val>
            <c:numRef>
              <c:f>'finançament obtingut'!$C$3:$P$3</c:f>
              <c:numCache>
                <c:formatCode>General</c:formatCode>
                <c:ptCount val="14"/>
                <c:pt idx="0">
                  <c:v>9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8</c:v>
                </c:pt>
                <c:pt idx="5">
                  <c:v>16</c:v>
                </c:pt>
                <c:pt idx="6">
                  <c:v>11</c:v>
                </c:pt>
                <c:pt idx="7">
                  <c:v>11</c:v>
                </c:pt>
                <c:pt idx="8">
                  <c:v>13</c:v>
                </c:pt>
                <c:pt idx="9">
                  <c:v>21</c:v>
                </c:pt>
                <c:pt idx="10">
                  <c:v>26</c:v>
                </c:pt>
                <c:pt idx="11">
                  <c:v>26</c:v>
                </c:pt>
                <c:pt idx="12">
                  <c:v>19</c:v>
                </c:pt>
                <c:pt idx="13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6-479C-ABF4-0ECE3CBDB535}"/>
            </c:ext>
          </c:extLst>
        </c:ser>
        <c:ser>
          <c:idx val="1"/>
          <c:order val="1"/>
          <c:tx>
            <c:strRef>
              <c:f>'finançament obtingut'!$B$4</c:f>
              <c:strCache>
                <c:ptCount val="1"/>
                <c:pt idx="0">
                  <c:v>Nombre d'ajuts estatals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cat>
            <c:strRef>
              <c:f>'finançament obtingut'!$C$2:$P$2</c:f>
              <c:strCache>
                <c:ptCount val="14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</c:strCache>
            </c:strRef>
          </c:cat>
          <c:val>
            <c:numRef>
              <c:f>'finançament obtingut'!$C$4:$P$4</c:f>
              <c:numCache>
                <c:formatCode>General</c:formatCode>
                <c:ptCount val="14"/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8</c:v>
                </c:pt>
                <c:pt idx="7">
                  <c:v>9</c:v>
                </c:pt>
                <c:pt idx="8">
                  <c:v>2</c:v>
                </c:pt>
                <c:pt idx="9">
                  <c:v>11</c:v>
                </c:pt>
                <c:pt idx="10">
                  <c:v>9</c:v>
                </c:pt>
                <c:pt idx="11">
                  <c:v>10</c:v>
                </c:pt>
                <c:pt idx="12">
                  <c:v>8</c:v>
                </c:pt>
                <c:pt idx="1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36-479C-ABF4-0ECE3CBDB535}"/>
            </c:ext>
          </c:extLst>
        </c:ser>
        <c:ser>
          <c:idx val="2"/>
          <c:order val="2"/>
          <c:tx>
            <c:strRef>
              <c:f>'finançament obtingut'!$B$5</c:f>
              <c:strCache>
                <c:ptCount val="1"/>
                <c:pt idx="0">
                  <c:v>Nombre d'ajuts internacionals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cat>
            <c:strRef>
              <c:f>'finançament obtingut'!$C$2:$P$2</c:f>
              <c:strCache>
                <c:ptCount val="14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</c:strCache>
            </c:strRef>
          </c:cat>
          <c:val>
            <c:numRef>
              <c:f>'finançament obtingut'!$C$5:$P$5</c:f>
              <c:numCache>
                <c:formatCode>General</c:formatCode>
                <c:ptCount val="14"/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0</c:v>
                </c:pt>
                <c:pt idx="10">
                  <c:v>11</c:v>
                </c:pt>
                <c:pt idx="11">
                  <c:v>5</c:v>
                </c:pt>
                <c:pt idx="12">
                  <c:v>7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36-479C-ABF4-0ECE3CBDB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170080"/>
        <c:axId val="668166944"/>
      </c:barChart>
      <c:lineChart>
        <c:grouping val="stacked"/>
        <c:varyColors val="0"/>
        <c:ser>
          <c:idx val="3"/>
          <c:order val="3"/>
          <c:tx>
            <c:strRef>
              <c:f>'finançament obtingut'!$B$6</c:f>
              <c:strCache>
                <c:ptCount val="1"/>
                <c:pt idx="0">
                  <c:v>Recursos obtinguts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6.132486824810786E-3"/>
                  <c:y val="-4.3457274249404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36-479C-ABF4-0ECE3CBDB535}"/>
                </c:ext>
              </c:extLst>
            </c:dLbl>
            <c:dLbl>
              <c:idx val="7"/>
              <c:layout>
                <c:manualLayout>
                  <c:x val="-3.066243412405393E-3"/>
                  <c:y val="-4.8889433530580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D36-479C-ABF4-0ECE3CBDB535}"/>
                </c:ext>
              </c:extLst>
            </c:dLbl>
            <c:dLbl>
              <c:idx val="10"/>
              <c:layout>
                <c:manualLayout>
                  <c:x val="-2.6402637519539842E-3"/>
                  <c:y val="-5.649717514124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36-479C-ABF4-0ECE3CBDB535}"/>
                </c:ext>
              </c:extLst>
            </c:dLbl>
            <c:dLbl>
              <c:idx val="11"/>
              <c:layout>
                <c:manualLayout>
                  <c:x val="-8.5808571938507633E-2"/>
                  <c:y val="-1.807907882482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36-479C-ABF4-0ECE3CBDB535}"/>
                </c:ext>
              </c:extLst>
            </c:dLbl>
            <c:dLbl>
              <c:idx val="12"/>
              <c:layout>
                <c:manualLayout>
                  <c:x val="-3.9603956279311216E-2"/>
                  <c:y val="-5.3763440860215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36-479C-ABF4-0ECE3CBDB535}"/>
                </c:ext>
              </c:extLst>
            </c:dLbl>
            <c:dLbl>
              <c:idx val="13"/>
              <c:layout>
                <c:manualLayout>
                  <c:x val="-1.0731851943418764E-2"/>
                  <c:y val="-1.6296477843526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36-479C-ABF4-0ECE3CBDB5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'finançament obtingut'!$C$2:$P$2</c:f>
              <c:strCache>
                <c:ptCount val="14"/>
                <c:pt idx="0">
                  <c:v>curs 2005/06</c:v>
                </c:pt>
                <c:pt idx="1">
                  <c:v>curs 2006/07</c:v>
                </c:pt>
                <c:pt idx="2">
                  <c:v>curs  2007/08</c:v>
                </c:pt>
                <c:pt idx="3">
                  <c:v>curs 2008/09</c:v>
                </c:pt>
                <c:pt idx="4">
                  <c:v>curs 2009/10</c:v>
                </c:pt>
                <c:pt idx="5">
                  <c:v>curs 2010/11</c:v>
                </c:pt>
                <c:pt idx="6">
                  <c:v>curs 2011/12</c:v>
                </c:pt>
                <c:pt idx="7">
                  <c:v>curs 2012/13</c:v>
                </c:pt>
                <c:pt idx="8">
                  <c:v>curs 2013/14</c:v>
                </c:pt>
                <c:pt idx="9">
                  <c:v>curs 2014/15</c:v>
                </c:pt>
                <c:pt idx="10">
                  <c:v>curs 15/16</c:v>
                </c:pt>
                <c:pt idx="11">
                  <c:v>curs 2016/17</c:v>
                </c:pt>
                <c:pt idx="12">
                  <c:v>curs 2017/18</c:v>
                </c:pt>
                <c:pt idx="13">
                  <c:v>curs 2018/19</c:v>
                </c:pt>
              </c:strCache>
            </c:strRef>
          </c:cat>
          <c:val>
            <c:numRef>
              <c:f>'finançament obtingut'!$C$6:$P$6</c:f>
              <c:numCache>
                <c:formatCode>#,##0.00\ "€"</c:formatCode>
                <c:ptCount val="14"/>
                <c:pt idx="0">
                  <c:v>142641</c:v>
                </c:pt>
                <c:pt idx="1">
                  <c:v>404779.31</c:v>
                </c:pt>
                <c:pt idx="2">
                  <c:v>257488.11</c:v>
                </c:pt>
                <c:pt idx="3">
                  <c:v>455236.92</c:v>
                </c:pt>
                <c:pt idx="4">
                  <c:v>453613.19</c:v>
                </c:pt>
                <c:pt idx="5">
                  <c:v>188845.91</c:v>
                </c:pt>
                <c:pt idx="6">
                  <c:v>323267.83</c:v>
                </c:pt>
                <c:pt idx="7" formatCode="&quot;€&quot;#,##0.00_);[Red]\(&quot;€&quot;#,##0.00\)">
                  <c:v>339919.02</c:v>
                </c:pt>
                <c:pt idx="8">
                  <c:v>525404.92000000004</c:v>
                </c:pt>
                <c:pt idx="9">
                  <c:v>700837.04</c:v>
                </c:pt>
                <c:pt idx="10">
                  <c:v>1745482</c:v>
                </c:pt>
                <c:pt idx="11">
                  <c:v>2522998.84</c:v>
                </c:pt>
                <c:pt idx="12">
                  <c:v>1913863.43</c:v>
                </c:pt>
                <c:pt idx="13">
                  <c:v>3578124.3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D36-479C-ABF4-0ECE3CBDB5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166160"/>
        <c:axId val="668167728"/>
      </c:lineChart>
      <c:catAx>
        <c:axId val="668170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ca-ES"/>
          </a:p>
        </c:txPr>
        <c:crossAx val="668166944"/>
        <c:crosses val="autoZero"/>
        <c:auto val="1"/>
        <c:lblAlgn val="l"/>
        <c:lblOffset val="100"/>
        <c:noMultiLvlLbl val="0"/>
      </c:catAx>
      <c:valAx>
        <c:axId val="6681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8170080"/>
        <c:crosses val="autoZero"/>
        <c:crossBetween val="between"/>
      </c:valAx>
      <c:valAx>
        <c:axId val="668167728"/>
        <c:scaling>
          <c:orientation val="minMax"/>
        </c:scaling>
        <c:delete val="0"/>
        <c:axPos val="r"/>
        <c:numFmt formatCode="#,##0\ &quot;€&quot;" sourceLinked="0"/>
        <c:majorTickMark val="out"/>
        <c:minorTickMark val="none"/>
        <c:tickLblPos val="nextTo"/>
        <c:crossAx val="668166160"/>
        <c:crosses val="max"/>
        <c:crossBetween val="between"/>
      </c:valAx>
      <c:catAx>
        <c:axId val="668166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68167728"/>
        <c:crosses val="autoZero"/>
        <c:auto val="1"/>
        <c:lblAlgn val="ctr"/>
        <c:lblOffset val="100"/>
        <c:noMultiLvlLbl val="0"/>
      </c:catAx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Projectes_europeus!$C$8</c:f>
              <c:strCache>
                <c:ptCount val="1"/>
                <c:pt idx="0">
                  <c:v>Nombre de projectes europeus vigents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Projectes_europeus!$D$7:$N$7</c:f>
              <c:strCache>
                <c:ptCount val="11"/>
                <c:pt idx="0">
                  <c:v>Curs 08-09</c:v>
                </c:pt>
                <c:pt idx="1">
                  <c:v>Curs 09-10</c:v>
                </c:pt>
                <c:pt idx="2">
                  <c:v>Curs 10-11</c:v>
                </c:pt>
                <c:pt idx="3">
                  <c:v>Curs 11-12</c:v>
                </c:pt>
                <c:pt idx="4">
                  <c:v>Curs 12-13</c:v>
                </c:pt>
                <c:pt idx="5">
                  <c:v>Curs 13-14</c:v>
                </c:pt>
                <c:pt idx="6">
                  <c:v>Curs 14-15</c:v>
                </c:pt>
                <c:pt idx="7">
                  <c:v>Curs 15-16</c:v>
                </c:pt>
                <c:pt idx="8">
                  <c:v>Curs 16-17</c:v>
                </c:pt>
                <c:pt idx="9">
                  <c:v>Curs 17-18</c:v>
                </c:pt>
                <c:pt idx="10">
                  <c:v>Curs 18-19</c:v>
                </c:pt>
              </c:strCache>
            </c:strRef>
          </c:cat>
          <c:val>
            <c:numRef>
              <c:f>Projectes_europeus!$D$8:$N$8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7</c:v>
                </c:pt>
                <c:pt idx="8">
                  <c:v>12</c:v>
                </c:pt>
                <c:pt idx="9">
                  <c:v>19</c:v>
                </c:pt>
                <c:pt idx="1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EB-4C43-B020-9FB4AC4F6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1092456"/>
        <c:axId val="531090888"/>
      </c:barChart>
      <c:lineChart>
        <c:grouping val="standard"/>
        <c:varyColors val="0"/>
        <c:ser>
          <c:idx val="1"/>
          <c:order val="1"/>
          <c:tx>
            <c:strRef>
              <c:f>Projectes_europeus!$C$9</c:f>
              <c:strCache>
                <c:ptCount val="1"/>
                <c:pt idx="0">
                  <c:v>Sol·licituds</c:v>
                </c:pt>
              </c:strCache>
            </c:strRef>
          </c:tx>
          <c:spPr>
            <a:ln w="28575" cap="rnd">
              <a:solidFill>
                <a:srgbClr val="C0002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5.9785785647009752E-3"/>
                  <c:y val="-2.3679734914823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EB-4C43-B020-9FB4AC4F6591}"/>
                </c:ext>
              </c:extLst>
            </c:dLbl>
            <c:dLbl>
              <c:idx val="1"/>
              <c:layout>
                <c:manualLayout>
                  <c:x val="-2.9892892823504946E-3"/>
                  <c:y val="-3.721101200900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EB-4C43-B020-9FB4AC4F6591}"/>
                </c:ext>
              </c:extLst>
            </c:dLbl>
            <c:dLbl>
              <c:idx val="2"/>
              <c:layout>
                <c:manualLayout>
                  <c:x val="-2.0925024976453436E-2"/>
                  <c:y val="-5.7507927650285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EB-4C43-B020-9FB4AC4F6591}"/>
                </c:ext>
              </c:extLst>
            </c:dLbl>
            <c:dLbl>
              <c:idx val="3"/>
              <c:layout>
                <c:manualLayout>
                  <c:x val="-1.4946446411752473E-2"/>
                  <c:y val="-4.3976650556100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EB-4C43-B020-9FB4AC4F6591}"/>
                </c:ext>
              </c:extLst>
            </c:dLbl>
            <c:dLbl>
              <c:idx val="9"/>
              <c:layout>
                <c:manualLayout>
                  <c:x val="-1.644109105292783E-2"/>
                  <c:y val="-3.382819273546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EB-4C43-B020-9FB4AC4F65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Projectes_europeus!$D$7:$N$7</c:f>
              <c:strCache>
                <c:ptCount val="11"/>
                <c:pt idx="0">
                  <c:v>Curs 08-09</c:v>
                </c:pt>
                <c:pt idx="1">
                  <c:v>Curs 09-10</c:v>
                </c:pt>
                <c:pt idx="2">
                  <c:v>Curs 10-11</c:v>
                </c:pt>
                <c:pt idx="3">
                  <c:v>Curs 11-12</c:v>
                </c:pt>
                <c:pt idx="4">
                  <c:v>Curs 12-13</c:v>
                </c:pt>
                <c:pt idx="5">
                  <c:v>Curs 13-14</c:v>
                </c:pt>
                <c:pt idx="6">
                  <c:v>Curs 14-15</c:v>
                </c:pt>
                <c:pt idx="7">
                  <c:v>Curs 15-16</c:v>
                </c:pt>
                <c:pt idx="8">
                  <c:v>Curs 16-17</c:v>
                </c:pt>
                <c:pt idx="9">
                  <c:v>Curs 17-18</c:v>
                </c:pt>
                <c:pt idx="10">
                  <c:v>Curs 18-19</c:v>
                </c:pt>
              </c:strCache>
            </c:strRef>
          </c:cat>
          <c:val>
            <c:numRef>
              <c:f>Projectes_europeus!$D$9:$N$9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9</c:v>
                </c:pt>
                <c:pt idx="4">
                  <c:v>8</c:v>
                </c:pt>
                <c:pt idx="5">
                  <c:v>19</c:v>
                </c:pt>
                <c:pt idx="6">
                  <c:v>48</c:v>
                </c:pt>
                <c:pt idx="7">
                  <c:v>36</c:v>
                </c:pt>
                <c:pt idx="8">
                  <c:v>28</c:v>
                </c:pt>
                <c:pt idx="9">
                  <c:v>47</c:v>
                </c:pt>
                <c:pt idx="1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EB-4C43-B020-9FB4AC4F6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1092456"/>
        <c:axId val="531090888"/>
      </c:lineChart>
      <c:catAx>
        <c:axId val="531092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31090888"/>
        <c:crosses val="autoZero"/>
        <c:auto val="1"/>
        <c:lblAlgn val="ctr"/>
        <c:lblOffset val="100"/>
        <c:noMultiLvlLbl val="0"/>
      </c:catAx>
      <c:valAx>
        <c:axId val="53109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531092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2789712566420676"/>
          <c:y val="0.21861544764372362"/>
          <c:w val="0.42082232702091743"/>
          <c:h val="0.38450381732462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'Gràfic presentacions PPT'!$A$5</c:f>
              <c:strCache>
                <c:ptCount val="1"/>
                <c:pt idx="0">
                  <c:v>Becaris FI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2000"/>
                    <a:shade val="51000"/>
                    <a:satMod val="130000"/>
                  </a:schemeClr>
                </a:gs>
                <a:gs pos="80000">
                  <a:schemeClr val="accent2">
                    <a:tint val="42000"/>
                    <a:shade val="93000"/>
                    <a:satMod val="130000"/>
                  </a:schemeClr>
                </a:gs>
                <a:gs pos="100000">
                  <a:schemeClr val="accent2">
                    <a:tint val="42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PPT'!$E$5:$O$5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0-4968-9889-CB13CD85B53B}"/>
            </c:ext>
          </c:extLst>
        </c:ser>
        <c:ser>
          <c:idx val="1"/>
          <c:order val="1"/>
          <c:tx>
            <c:strRef>
              <c:f>'Gràfic presentacions PPT'!$A$6</c:f>
              <c:strCache>
                <c:ptCount val="1"/>
                <c:pt idx="0">
                  <c:v>Becaris FPU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4000"/>
                    <a:shade val="51000"/>
                    <a:satMod val="130000"/>
                  </a:schemeClr>
                </a:gs>
                <a:gs pos="80000">
                  <a:schemeClr val="accent2">
                    <a:tint val="54000"/>
                    <a:shade val="93000"/>
                    <a:satMod val="130000"/>
                  </a:schemeClr>
                </a:gs>
                <a:gs pos="100000">
                  <a:schemeClr val="accent2">
                    <a:tint val="54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PPT'!$E$6:$O$6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40-4968-9889-CB13CD85B53B}"/>
            </c:ext>
          </c:extLst>
        </c:ser>
        <c:ser>
          <c:idx val="2"/>
          <c:order val="2"/>
          <c:tx>
            <c:strRef>
              <c:f>'Gràfic presentacions PPT'!$A$7</c:f>
              <c:strCache>
                <c:ptCount val="1"/>
                <c:pt idx="0">
                  <c:v>Becaris FPI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65000"/>
                    <a:shade val="51000"/>
                    <a:satMod val="130000"/>
                  </a:schemeClr>
                </a:gs>
                <a:gs pos="80000">
                  <a:schemeClr val="accent2">
                    <a:tint val="65000"/>
                    <a:shade val="93000"/>
                    <a:satMod val="130000"/>
                  </a:schemeClr>
                </a:gs>
                <a:gs pos="100000">
                  <a:schemeClr val="accent2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PPT'!$E$7:$O$7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40-4968-9889-CB13CD85B53B}"/>
            </c:ext>
          </c:extLst>
        </c:ser>
        <c:ser>
          <c:idx val="3"/>
          <c:order val="3"/>
          <c:tx>
            <c:strRef>
              <c:f>'Gràfic presentacions PPT'!$A$9</c:f>
              <c:strCache>
                <c:ptCount val="1"/>
                <c:pt idx="0">
                  <c:v>Becaris Pla doctorats industrials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hade val="51000"/>
                    <a:satMod val="130000"/>
                  </a:schemeClr>
                </a:gs>
                <a:gs pos="80000">
                  <a:schemeClr val="accent2">
                    <a:tint val="77000"/>
                    <a:shade val="93000"/>
                    <a:satMod val="130000"/>
                  </a:schemeClr>
                </a:gs>
                <a:gs pos="100000">
                  <a:schemeClr val="accent2">
                    <a:tint val="77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PPT'!$E$9:$O$9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5</c:v>
                </c:pt>
                <c:pt idx="7">
                  <c:v>11</c:v>
                </c:pt>
                <c:pt idx="8">
                  <c:v>13</c:v>
                </c:pt>
                <c:pt idx="9">
                  <c:v>11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40-4968-9889-CB13CD85B53B}"/>
            </c:ext>
          </c:extLst>
        </c:ser>
        <c:ser>
          <c:idx val="4"/>
          <c:order val="4"/>
          <c:tx>
            <c:strRef>
              <c:f>'Gràfic presentacions PPT'!$A$10</c:f>
              <c:strCache>
                <c:ptCount val="1"/>
                <c:pt idx="0">
                  <c:v>Becaris finançats per mecenes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89000"/>
                    <a:shade val="51000"/>
                    <a:satMod val="130000"/>
                  </a:schemeClr>
                </a:gs>
                <a:gs pos="80000">
                  <a:schemeClr val="accent2">
                    <a:tint val="89000"/>
                    <a:shade val="93000"/>
                    <a:satMod val="130000"/>
                  </a:schemeClr>
                </a:gs>
                <a:gs pos="100000">
                  <a:schemeClr val="accent2">
                    <a:tint val="89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PPT'!$E$10:$O$10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40-4968-9889-CB13CD85B53B}"/>
            </c:ext>
          </c:extLst>
        </c:ser>
        <c:ser>
          <c:idx val="5"/>
          <c:order val="5"/>
          <c:tx>
            <c:strRef>
              <c:f>'Gràfic presentacions PPT'!$A$11</c:f>
              <c:strCache>
                <c:ptCount val="1"/>
                <c:pt idx="0">
                  <c:v>Becaris projectes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PPT'!$E$11:$O$11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6</c:v>
                </c:pt>
                <c:pt idx="9">
                  <c:v>5</c:v>
                </c:pt>
                <c:pt idx="1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40-4968-9889-CB13CD85B53B}"/>
            </c:ext>
          </c:extLst>
        </c:ser>
        <c:ser>
          <c:idx val="6"/>
          <c:order val="6"/>
          <c:tx>
            <c:strRef>
              <c:f>'Gràfic presentacions PPT'!#REF!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88000"/>
                    <a:shade val="51000"/>
                    <a:satMod val="130000"/>
                  </a:schemeClr>
                </a:gs>
                <a:gs pos="80000">
                  <a:schemeClr val="accent2">
                    <a:shade val="88000"/>
                    <a:shade val="93000"/>
                    <a:satMod val="130000"/>
                  </a:schemeClr>
                </a:gs>
                <a:gs pos="100000">
                  <a:schemeClr val="accent2">
                    <a:shade val="88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40-4968-9889-CB13CD85B53B}"/>
            </c:ext>
          </c:extLst>
        </c:ser>
        <c:ser>
          <c:idx val="7"/>
          <c:order val="7"/>
          <c:tx>
            <c:strRef>
              <c:f>'Gràfic presentacions PPT'!$A$12</c:f>
              <c:strCache>
                <c:ptCount val="1"/>
                <c:pt idx="0">
                  <c:v>Becaris vinculats a dedicacions de recerca del PDI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hade val="51000"/>
                    <a:satMod val="130000"/>
                  </a:schemeClr>
                </a:gs>
                <a:gs pos="80000">
                  <a:schemeClr val="accent2">
                    <a:shade val="76000"/>
                    <a:shade val="93000"/>
                    <a:satMod val="130000"/>
                  </a:schemeClr>
                </a:gs>
                <a:gs pos="100000">
                  <a:schemeClr val="accent2">
                    <a:shade val="76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PPT'!$E$12:$O$12</c:f>
              <c:numCache>
                <c:formatCode>General</c:formatCode>
                <c:ptCount val="11"/>
              </c:numCache>
            </c:numRef>
          </c:val>
          <c:extLst>
            <c:ext xmlns:c16="http://schemas.microsoft.com/office/drawing/2014/chart" uri="{C3380CC4-5D6E-409C-BE32-E72D297353CC}">
              <c16:uniqueId val="{00000007-3D40-4968-9889-CB13CD85B53B}"/>
            </c:ext>
          </c:extLst>
        </c:ser>
        <c:ser>
          <c:idx val="8"/>
          <c:order val="8"/>
          <c:tx>
            <c:strRef>
              <c:f>'Gràfic presentacions PPT'!#REF!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5000"/>
                    <a:shade val="51000"/>
                    <a:satMod val="130000"/>
                  </a:schemeClr>
                </a:gs>
                <a:gs pos="80000">
                  <a:schemeClr val="accent2">
                    <a:shade val="65000"/>
                    <a:shade val="93000"/>
                    <a:satMod val="130000"/>
                  </a:schemeClr>
                </a:gs>
                <a:gs pos="100000">
                  <a:schemeClr val="accent2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D40-4968-9889-CB13CD85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-552210288"/>
        <c:axId val="-400411472"/>
      </c:barChart>
      <c:lineChart>
        <c:grouping val="stacked"/>
        <c:varyColors val="0"/>
        <c:ser>
          <c:idx val="9"/>
          <c:order val="9"/>
          <c:tx>
            <c:strRef>
              <c:f>'Gràfic presentacions PPT'!$A$13</c:f>
              <c:strCache>
                <c:ptCount val="1"/>
                <c:pt idx="0">
                  <c:v>Tesis inscrites</c:v>
                </c:pt>
              </c:strCache>
            </c:strRef>
          </c:tx>
          <c:spPr>
            <a:ln w="31750" cap="rnd">
              <a:solidFill>
                <a:schemeClr val="accent2">
                  <a:shade val="53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53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53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53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cat>
          <c:val>
            <c:numRef>
              <c:f>'Gràfic presentacions PPT'!$E$13:$O$13</c:f>
              <c:numCache>
                <c:formatCode>General</c:formatCode>
                <c:ptCount val="11"/>
                <c:pt idx="0">
                  <c:v>12</c:v>
                </c:pt>
                <c:pt idx="1">
                  <c:v>16</c:v>
                </c:pt>
                <c:pt idx="2">
                  <c:v>38</c:v>
                </c:pt>
                <c:pt idx="3">
                  <c:v>83</c:v>
                </c:pt>
                <c:pt idx="4">
                  <c:v>109</c:v>
                </c:pt>
                <c:pt idx="5">
                  <c:v>133</c:v>
                </c:pt>
                <c:pt idx="6">
                  <c:v>148</c:v>
                </c:pt>
                <c:pt idx="7">
                  <c:v>165</c:v>
                </c:pt>
                <c:pt idx="8">
                  <c:v>181</c:v>
                </c:pt>
                <c:pt idx="9">
                  <c:v>190</c:v>
                </c:pt>
                <c:pt idx="10">
                  <c:v>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D40-4968-9889-CB13CD85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400421808"/>
        <c:axId val="-400409840"/>
      </c:lineChart>
      <c:scatterChart>
        <c:scatterStyle val="lineMarker"/>
        <c:varyColors val="0"/>
        <c:ser>
          <c:idx val="10"/>
          <c:order val="10"/>
          <c:tx>
            <c:strRef>
              <c:f>'Gràfic presentacions PPT'!$A$14</c:f>
              <c:strCache>
                <c:ptCount val="1"/>
                <c:pt idx="0">
                  <c:v>Tesis llegides</c:v>
                </c:pt>
              </c:strCache>
            </c:strRef>
          </c:tx>
          <c:spPr>
            <a:ln w="31750" cap="rnd">
              <a:solidFill>
                <a:schemeClr val="accent2">
                  <a:shade val="41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hade val="41000"/>
                      <a:shade val="51000"/>
                      <a:satMod val="130000"/>
                    </a:schemeClr>
                  </a:gs>
                  <a:gs pos="80000">
                    <a:schemeClr val="accent2">
                      <a:shade val="41000"/>
                      <a:shade val="93000"/>
                      <a:satMod val="130000"/>
                    </a:schemeClr>
                  </a:gs>
                  <a:gs pos="100000">
                    <a:schemeClr val="accent2">
                      <a:shade val="41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strRef>
              <c:f>'Gràfic presentacions PPT'!$E$4:$O$4</c:f>
              <c:strCache>
                <c:ptCount val="11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  <c:pt idx="8">
                  <c:v>2016/17</c:v>
                </c:pt>
                <c:pt idx="9">
                  <c:v>2017/18</c:v>
                </c:pt>
                <c:pt idx="10">
                  <c:v>2018/19</c:v>
                </c:pt>
              </c:strCache>
            </c:strRef>
          </c:xVal>
          <c:yVal>
            <c:numRef>
              <c:f>'Gràfic presentacions PPT'!$E$14:$O$14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  <c:pt idx="5">
                  <c:v>9</c:v>
                </c:pt>
                <c:pt idx="6">
                  <c:v>12</c:v>
                </c:pt>
                <c:pt idx="7">
                  <c:v>16</c:v>
                </c:pt>
                <c:pt idx="8">
                  <c:v>22</c:v>
                </c:pt>
                <c:pt idx="9">
                  <c:v>24</c:v>
                </c:pt>
                <c:pt idx="10">
                  <c:v>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D40-4968-9889-CB13CD85B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00421808"/>
        <c:axId val="-400409840"/>
      </c:scatterChart>
      <c:catAx>
        <c:axId val="-552210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400411472"/>
        <c:crosses val="autoZero"/>
        <c:auto val="1"/>
        <c:lblAlgn val="ctr"/>
        <c:lblOffset val="100"/>
        <c:noMultiLvlLbl val="0"/>
      </c:catAx>
      <c:valAx>
        <c:axId val="-40041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552210288"/>
        <c:crosses val="autoZero"/>
        <c:crossBetween val="between"/>
      </c:valAx>
      <c:valAx>
        <c:axId val="-400409840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-400421808"/>
        <c:crosses val="max"/>
        <c:crossBetween val="between"/>
      </c:valAx>
      <c:catAx>
        <c:axId val="-400421808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-400409840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31310240856280092"/>
          <c:y val="0.65314708795901821"/>
          <c:w val="0.49162179233027148"/>
          <c:h val="8.03264289571283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a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57300242177961E-2"/>
          <c:y val="1.0914097734802524E-2"/>
          <c:w val="0.88233525320107375"/>
          <c:h val="0.787236193091362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Talent!$B$6</c:f>
              <c:strCache>
                <c:ptCount val="1"/>
                <c:pt idx="0">
                  <c:v>RyC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Talent!$C$6:$O$6</c:f>
              <c:numCache>
                <c:formatCode>General</c:formatCode>
                <c:ptCount val="13"/>
                <c:pt idx="0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43-419C-A6AF-52BFDF9B75CE}"/>
            </c:ext>
          </c:extLst>
        </c:ser>
        <c:ser>
          <c:idx val="1"/>
          <c:order val="1"/>
          <c:tx>
            <c:strRef>
              <c:f>Talent!$B$7</c:f>
              <c:strCache>
                <c:ptCount val="1"/>
                <c:pt idx="0">
                  <c:v>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Talent!$C$7:$O$7</c:f>
              <c:numCache>
                <c:formatCode>General</c:formatCode>
                <c:ptCount val="13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5</c:v>
                </c:pt>
                <c:pt idx="10">
                  <c:v>6</c:v>
                </c:pt>
                <c:pt idx="11">
                  <c:v>6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43-419C-A6AF-52BFDF9B75CE}"/>
            </c:ext>
          </c:extLst>
        </c:ser>
        <c:ser>
          <c:idx val="2"/>
          <c:order val="2"/>
          <c:tx>
            <c:strRef>
              <c:f>Talent!$B$8</c:f>
              <c:strCache>
                <c:ptCount val="1"/>
                <c:pt idx="0">
                  <c:v>FPU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Talent!$C$8:$O$8</c:f>
              <c:numCache>
                <c:formatCode>General</c:formatCode>
                <c:ptCount val="13"/>
                <c:pt idx="1">
                  <c:v>1</c:v>
                </c:pt>
                <c:pt idx="3">
                  <c:v>1</c:v>
                </c:pt>
                <c:pt idx="4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43-419C-A6AF-52BFDF9B75CE}"/>
            </c:ext>
          </c:extLst>
        </c:ser>
        <c:ser>
          <c:idx val="3"/>
          <c:order val="3"/>
          <c:tx>
            <c:strRef>
              <c:f>Talent!$B$9</c:f>
              <c:strCache>
                <c:ptCount val="1"/>
                <c:pt idx="0">
                  <c:v>FPI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Talent!$C$9:$O$9</c:f>
              <c:numCache>
                <c:formatCode>General</c:formatCode>
                <c:ptCount val="13"/>
                <c:pt idx="2">
                  <c:v>1</c:v>
                </c:pt>
                <c:pt idx="3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43-419C-A6AF-52BFDF9B75CE}"/>
            </c:ext>
          </c:extLst>
        </c:ser>
        <c:ser>
          <c:idx val="4"/>
          <c:order val="4"/>
          <c:tx>
            <c:strRef>
              <c:f>Talent!$B$10</c:f>
              <c:strCache>
                <c:ptCount val="1"/>
                <c:pt idx="0">
                  <c:v>I3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Talent!$C$10:$O$10</c:f>
              <c:numCache>
                <c:formatCode>General</c:formatCode>
                <c:ptCount val="13"/>
                <c:pt idx="3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43-419C-A6AF-52BFDF9B75CE}"/>
            </c:ext>
          </c:extLst>
        </c:ser>
        <c:ser>
          <c:idx val="5"/>
          <c:order val="5"/>
          <c:tx>
            <c:strRef>
              <c:f>Talent!$B$11</c:f>
              <c:strCache>
                <c:ptCount val="1"/>
                <c:pt idx="0">
                  <c:v>DI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Talent!$C$11:$O$11</c:f>
              <c:numCache>
                <c:formatCode>General</c:formatCode>
                <c:ptCount val="13"/>
                <c:pt idx="7">
                  <c:v>4</c:v>
                </c:pt>
                <c:pt idx="8">
                  <c:v>2</c:v>
                </c:pt>
                <c:pt idx="9">
                  <c:v>11</c:v>
                </c:pt>
                <c:pt idx="10">
                  <c:v>11</c:v>
                </c:pt>
                <c:pt idx="11">
                  <c:v>13</c:v>
                </c:pt>
                <c:pt idx="1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743-419C-A6AF-52BFDF9B75CE}"/>
            </c:ext>
          </c:extLst>
        </c:ser>
        <c:ser>
          <c:idx val="6"/>
          <c:order val="6"/>
          <c:tx>
            <c:strRef>
              <c:f>Talent!$B$12</c:f>
              <c:strCache>
                <c:ptCount val="1"/>
                <c:pt idx="0">
                  <c:v>Tecniospring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Talent!$C$12:$O$12</c:f>
              <c:numCache>
                <c:formatCode>General</c:formatCode>
                <c:ptCount val="13"/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743-419C-A6AF-52BFDF9B75CE}"/>
            </c:ext>
          </c:extLst>
        </c:ser>
        <c:ser>
          <c:idx val="7"/>
          <c:order val="7"/>
          <c:tx>
            <c:strRef>
              <c:f>Talent!$B$13</c:f>
              <c:strCache>
                <c:ptCount val="1"/>
                <c:pt idx="0">
                  <c:v>JdLC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Talent!$C$13:$O$13</c:f>
              <c:numCache>
                <c:formatCode>General</c:formatCode>
                <c:ptCount val="13"/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743-419C-A6AF-52BFDF9B75CE}"/>
            </c:ext>
          </c:extLst>
        </c:ser>
        <c:ser>
          <c:idx val="8"/>
          <c:order val="8"/>
          <c:tx>
            <c:strRef>
              <c:f>Talent!$B$14</c:f>
              <c:strCache>
                <c:ptCount val="1"/>
                <c:pt idx="0">
                  <c:v>Beatriu de Pinós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Talent!$C$14:$O$14</c:f>
              <c:numCache>
                <c:formatCode>General</c:formatCode>
                <c:ptCount val="13"/>
                <c:pt idx="8">
                  <c:v>1</c:v>
                </c:pt>
                <c:pt idx="9">
                  <c:v>1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43-419C-A6AF-52BFDF9B75CE}"/>
            </c:ext>
          </c:extLst>
        </c:ser>
        <c:ser>
          <c:idx val="9"/>
          <c:order val="9"/>
          <c:tx>
            <c:strRef>
              <c:f>Talent!$B$15</c:f>
              <c:strCache>
                <c:ptCount val="1"/>
                <c:pt idx="0">
                  <c:v>ICREA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Talent!$C$15:$O$15</c:f>
              <c:numCache>
                <c:formatCode>General</c:formatCode>
                <c:ptCount val="13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743-419C-A6AF-52BFDF9B75CE}"/>
            </c:ext>
          </c:extLst>
        </c:ser>
        <c:ser>
          <c:idx val="10"/>
          <c:order val="10"/>
          <c:tx>
            <c:strRef>
              <c:f>Talent!$B$16</c:f>
              <c:strCache>
                <c:ptCount val="1"/>
                <c:pt idx="0">
                  <c:v>Marie Curie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Talent!$C$16:$O$16</c:f>
              <c:numCache>
                <c:formatCode>General</c:formatCode>
                <c:ptCount val="13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43-419C-A6AF-52BFDF9B75CE}"/>
            </c:ext>
          </c:extLst>
        </c:ser>
        <c:ser>
          <c:idx val="11"/>
          <c:order val="11"/>
          <c:tx>
            <c:strRef>
              <c:f>Talent!$B$17</c:f>
              <c:strCache>
                <c:ptCount val="1"/>
                <c:pt idx="0">
                  <c:v>Axa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Talent!$C$17:$O$17</c:f>
              <c:numCache>
                <c:formatCode>General</c:formatCode>
                <c:ptCount val="13"/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743-419C-A6AF-52BFDF9B75CE}"/>
            </c:ext>
          </c:extLst>
        </c:ser>
        <c:ser>
          <c:idx val="12"/>
          <c:order val="12"/>
          <c:tx>
            <c:strRef>
              <c:f>Talent!$B$18</c:f>
              <c:strCache>
                <c:ptCount val="1"/>
                <c:pt idx="0">
                  <c:v>I+D Joves Investigadors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Talent!$C$5:$O$5</c:f>
              <c:strCache>
                <c:ptCount val="13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</c:strCache>
            </c:strRef>
          </c:cat>
          <c:val>
            <c:numRef>
              <c:f>Talent!$C$18:$O$18</c:f>
              <c:numCache>
                <c:formatCode>General</c:formatCode>
                <c:ptCount val="13"/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743-419C-A6AF-52BFDF9B7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8174392"/>
        <c:axId val="668168512"/>
      </c:barChart>
      <c:lineChart>
        <c:grouping val="standard"/>
        <c:varyColors val="0"/>
        <c:ser>
          <c:idx val="13"/>
          <c:order val="14"/>
          <c:tx>
            <c:strRef>
              <c:f>Talent!$B$19</c:f>
              <c:strCache>
                <c:ptCount val="1"/>
                <c:pt idx="0">
                  <c:v>Altres</c:v>
                </c:pt>
              </c:strCache>
            </c:strRef>
          </c:tx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Talent!$C$5:$N$5</c:f>
              <c:strCache>
                <c:ptCount val="12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</c:strCache>
            </c:strRef>
          </c:cat>
          <c:val>
            <c:numRef>
              <c:f>Talent!$C$19:$O$19</c:f>
              <c:numCache>
                <c:formatCode>General</c:formatCode>
                <c:ptCount val="13"/>
                <c:pt idx="9">
                  <c:v>3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A743-419C-A6AF-52BFDF9B75CE}"/>
            </c:ext>
          </c:extLst>
        </c:ser>
        <c:ser>
          <c:idx val="14"/>
          <c:order val="15"/>
          <c:tx>
            <c:strRef>
              <c:f>Talent!$B$20</c:f>
              <c:strCache>
                <c:ptCount val="1"/>
                <c:pt idx="0">
                  <c:v>Import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5.7825609118233451E-3"/>
                  <c:y val="-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743-419C-A6AF-52BFDF9B75CE}"/>
                </c:ext>
              </c:extLst>
            </c:dLbl>
            <c:dLbl>
              <c:idx val="2"/>
              <c:layout>
                <c:manualLayout>
                  <c:x val="-1.5902042507514227E-2"/>
                  <c:y val="-4.542845407749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743-419C-A6AF-52BFDF9B75CE}"/>
                </c:ext>
              </c:extLst>
            </c:dLbl>
            <c:dLbl>
              <c:idx val="4"/>
              <c:layout>
                <c:manualLayout>
                  <c:x val="-1.3010762051602526E-2"/>
                  <c:y val="-4.0083930068376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743-419C-A6AF-52BFDF9B75CE}"/>
                </c:ext>
              </c:extLst>
            </c:dLbl>
            <c:dLbl>
              <c:idx val="5"/>
              <c:layout>
                <c:manualLayout>
                  <c:x val="2.8912804559116725E-3"/>
                  <c:y val="-4.2756192072934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743-419C-A6AF-52BFDF9B75CE}"/>
                </c:ext>
              </c:extLst>
            </c:dLbl>
            <c:dLbl>
              <c:idx val="8"/>
              <c:layout>
                <c:manualLayout>
                  <c:x val="0"/>
                  <c:y val="2.672262004558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743-419C-A6AF-52BFDF9B75CE}"/>
                </c:ext>
              </c:extLst>
            </c:dLbl>
            <c:dLbl>
              <c:idx val="12"/>
              <c:layout>
                <c:manualLayout>
                  <c:x val="0"/>
                  <c:y val="-2.48567853369758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743-419C-A6AF-52BFDF9B75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Talent!$C$5:$N$5</c:f>
              <c:strCache>
                <c:ptCount val="12"/>
                <c:pt idx="0">
                  <c:v> 2006-07</c:v>
                </c:pt>
                <c:pt idx="1">
                  <c:v> 2007-08</c:v>
                </c:pt>
                <c:pt idx="2">
                  <c:v> 2008-09</c:v>
                </c:pt>
                <c:pt idx="3">
                  <c:v> 2009-10</c:v>
                </c:pt>
                <c:pt idx="4">
                  <c:v> 2010-11</c:v>
                </c:pt>
                <c:pt idx="5">
                  <c:v> 2011-12</c:v>
                </c:pt>
                <c:pt idx="6">
                  <c:v> 2012-13</c:v>
                </c:pt>
                <c:pt idx="7">
                  <c:v> 2013-14</c:v>
                </c:pt>
                <c:pt idx="8">
                  <c:v> 2014-15</c:v>
                </c:pt>
                <c:pt idx="9">
                  <c:v> 2015-16</c:v>
                </c:pt>
                <c:pt idx="10">
                  <c:v>2016-17</c:v>
                </c:pt>
                <c:pt idx="11">
                  <c:v>2017-18</c:v>
                </c:pt>
              </c:strCache>
            </c:strRef>
          </c:cat>
          <c:val>
            <c:numRef>
              <c:f>Talent!$C$20:$O$20</c:f>
              <c:numCache>
                <c:formatCode>#,##0</c:formatCode>
                <c:ptCount val="13"/>
                <c:pt idx="0">
                  <c:v>214056</c:v>
                </c:pt>
                <c:pt idx="1">
                  <c:v>44202</c:v>
                </c:pt>
                <c:pt idx="2" formatCode="#,##0.00">
                  <c:v>98656.92</c:v>
                </c:pt>
                <c:pt idx="3" formatCode="#,##0.00">
                  <c:v>270760.8</c:v>
                </c:pt>
                <c:pt idx="4" formatCode="#,##0.00">
                  <c:v>50998.8</c:v>
                </c:pt>
                <c:pt idx="5" formatCode="#,##0.00">
                  <c:v>49377.8</c:v>
                </c:pt>
                <c:pt idx="6" formatCode="#,##0.00">
                  <c:v>38930.480000000003</c:v>
                </c:pt>
                <c:pt idx="7" formatCode="#,##0.00">
                  <c:v>466163.6</c:v>
                </c:pt>
                <c:pt idx="8">
                  <c:v>430425</c:v>
                </c:pt>
                <c:pt idx="9">
                  <c:v>491249.39</c:v>
                </c:pt>
                <c:pt idx="10" formatCode="#,##0.00">
                  <c:v>1237974.4100000001</c:v>
                </c:pt>
                <c:pt idx="11" formatCode="#,##0.00">
                  <c:v>557395.82000000007</c:v>
                </c:pt>
                <c:pt idx="12" formatCode="#,##0.00">
                  <c:v>1098898.8700000001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743-419C-A6AF-52BFDF9B75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8174000"/>
        <c:axId val="668165768"/>
        <c:extLst>
          <c:ext xmlns:c15="http://schemas.microsoft.com/office/drawing/2012/chart" uri="{02D57815-91ED-43cb-92C2-25804820EDAC}">
            <c15:filteredLineSeries>
              <c15:ser>
                <c:idx val="15"/>
                <c:order val="13"/>
                <c:tx>
                  <c:strRef>
                    <c:extLst>
                      <c:ext uri="{02D57815-91ED-43cb-92C2-25804820EDAC}">
                        <c15:formulaRef>
                          <c15:sqref>Talent!#REF!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Talent!#REF!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F-A743-419C-A6AF-52BFDF9B75CE}"/>
                  </c:ext>
                </c:extLst>
              </c15:ser>
            </c15:filteredLineSeries>
          </c:ext>
        </c:extLst>
      </c:lineChart>
      <c:catAx>
        <c:axId val="66817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65768"/>
        <c:crosses val="autoZero"/>
        <c:auto val="1"/>
        <c:lblAlgn val="ctr"/>
        <c:lblOffset val="100"/>
        <c:noMultiLvlLbl val="0"/>
      </c:catAx>
      <c:valAx>
        <c:axId val="66816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4000"/>
        <c:crosses val="autoZero"/>
        <c:crossBetween val="between"/>
      </c:valAx>
      <c:valAx>
        <c:axId val="66816851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668174392"/>
        <c:crosses val="max"/>
        <c:crossBetween val="between"/>
      </c:valAx>
      <c:catAx>
        <c:axId val="668174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68168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926299615540735E-3"/>
          <c:y val="0.85916519004424019"/>
          <c:w val="0.98757773716156882"/>
          <c:h val="0.11069533323097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0.85149</cdr:x>
      <cdr:y>0.95085</cdr:y>
    </cdr:from>
    <cdr:to>
      <cdr:x>0.98416</cdr:x>
      <cdr:y>0.98983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191502" y="5343524"/>
          <a:ext cx="1276350" cy="219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a-E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089D9AC2-333E-443C-8200-554941DC2D82}" type="datetimeFigureOut">
              <a:rPr lang="ca-ES" smtClean="0"/>
              <a:t>22/09/2019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B12A8EC0-1F30-49E2-8094-881BCA8AF625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95201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A4458519-7EEE-46DA-A923-52F6284474FC}" type="datetimeFigureOut">
              <a:rPr lang="ca-ES" smtClean="0"/>
              <a:t>22/09/2019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3" y="4776789"/>
            <a:ext cx="5438775" cy="3908425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9752"/>
            <a:ext cx="2946400" cy="496889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D150444B-9A99-4247-B4E6-C2B0A953634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7005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753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51587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8635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444B-9A99-4247-B4E6-C2B0A953634A}" type="slidenum">
              <a:rPr lang="ca-ES" smtClean="0">
                <a:solidFill>
                  <a:prstClr val="black"/>
                </a:solidFill>
              </a:rPr>
              <a:pPr/>
              <a:t>6</a:t>
            </a:fld>
            <a:endParaRPr lang="ca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1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/>
          <p:cNvCxnSpPr/>
          <p:nvPr/>
        </p:nvCxnSpPr>
        <p:spPr>
          <a:xfrm>
            <a:off x="250825" y="6097588"/>
            <a:ext cx="864235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Marcador de texto 16"/>
          <p:cNvSpPr>
            <a:spLocks noGrp="1"/>
          </p:cNvSpPr>
          <p:nvPr>
            <p:ph type="body" sz="quarter" idx="12"/>
          </p:nvPr>
        </p:nvSpPr>
        <p:spPr>
          <a:xfrm>
            <a:off x="304800" y="2286000"/>
            <a:ext cx="6378575" cy="762000"/>
          </a:xfrm>
        </p:spPr>
        <p:txBody>
          <a:bodyPr lIns="216000" tIns="21600">
            <a:noAutofit/>
          </a:bodyPr>
          <a:lstStyle>
            <a:lvl1pPr marL="0" indent="0">
              <a:spcBef>
                <a:spcPts val="0"/>
              </a:spcBef>
              <a:buNone/>
              <a:defRPr sz="4500" b="1">
                <a:latin typeface="Arial"/>
                <a:cs typeface="Arial"/>
              </a:defRPr>
            </a:lvl1pPr>
            <a:lvl2pPr>
              <a:buNone/>
              <a:defRPr sz="3800"/>
            </a:lvl2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9" name="Marcador de texto 18"/>
          <p:cNvSpPr>
            <a:spLocks noGrp="1"/>
          </p:cNvSpPr>
          <p:nvPr>
            <p:ph type="body" sz="quarter" idx="13"/>
          </p:nvPr>
        </p:nvSpPr>
        <p:spPr>
          <a:xfrm>
            <a:off x="250825" y="5143500"/>
            <a:ext cx="4397375" cy="685800"/>
          </a:xfrm>
        </p:spPr>
        <p:txBody>
          <a:bodyPr lIns="216000" tIns="21600">
            <a:noAutofit/>
          </a:bodyPr>
          <a:lstStyle>
            <a:lvl1pPr marL="0" indent="0">
              <a:spcBef>
                <a:spcPts val="0"/>
              </a:spcBef>
              <a:buNone/>
              <a:defRPr sz="2500" b="1">
                <a:latin typeface="Arial"/>
                <a:cs typeface="Arial"/>
              </a:defRPr>
            </a:lvl1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 hasCustomPrompt="1"/>
          </p:nvPr>
        </p:nvSpPr>
        <p:spPr>
          <a:xfrm>
            <a:off x="250824" y="237744"/>
            <a:ext cx="8641715" cy="1440000"/>
          </a:xfrm>
          <a:prstGeom prst="rect">
            <a:avLst/>
          </a:prstGeom>
          <a:solidFill>
            <a:srgbClr val="C00021"/>
          </a:solidFill>
          <a:ln>
            <a:noFill/>
          </a:ln>
        </p:spPr>
        <p:txBody>
          <a:bodyPr lIns="216000">
            <a:noAutofit/>
          </a:bodyPr>
          <a:lstStyle>
            <a:lvl1pPr algn="l">
              <a:defRPr sz="45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 </a:t>
            </a:r>
          </a:p>
        </p:txBody>
      </p:sp>
      <p:pic>
        <p:nvPicPr>
          <p:cNvPr id="16" name="Imagen 15" descr="UVIC b-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400" y="474133"/>
            <a:ext cx="2443656" cy="10498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6237311"/>
            <a:ext cx="2490651" cy="55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/>
          <p:cNvCxnSpPr/>
          <p:nvPr/>
        </p:nvCxnSpPr>
        <p:spPr>
          <a:xfrm>
            <a:off x="250825" y="6097588"/>
            <a:ext cx="8642350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824" y="237744"/>
            <a:ext cx="8641715" cy="900000"/>
          </a:xfrm>
          <a:prstGeom prst="rect">
            <a:avLst/>
          </a:prstGeom>
          <a:solidFill>
            <a:srgbClr val="C00021"/>
          </a:solidFill>
          <a:ln>
            <a:noFill/>
          </a:ln>
        </p:spPr>
        <p:txBody>
          <a:bodyPr lIns="216000">
            <a:noAutofit/>
          </a:bodyPr>
          <a:lstStyle>
            <a:lvl1pPr algn="l">
              <a:defRPr sz="45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/>
              <a:t>Clic para editar título</a:t>
            </a:r>
            <a:endParaRPr lang="es-ES_tradnl" dirty="0"/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fld id="{D014F8A8-1C82-48B2-A35C-6991D1259343}" type="slidenum">
              <a:rPr lang="es-ES_tradnl"/>
              <a:pPr>
                <a:defRPr/>
              </a:pPr>
              <a:t>‹#›</a:t>
            </a:fld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4" y="6297477"/>
            <a:ext cx="2322257" cy="5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3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6AD58-D9CF-488A-92AF-B8567074208A}" type="datetimeFigureOut">
              <a:rPr lang="es-ES" smtClean="0"/>
              <a:pPr/>
              <a:t>22/09/2019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522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50824" y="304800"/>
            <a:ext cx="8641715" cy="1447800"/>
          </a:xfrm>
          <a:prstGeom prst="rect">
            <a:avLst/>
          </a:prstGeom>
          <a:solidFill>
            <a:srgbClr val="C00021"/>
          </a:solidFill>
          <a:ln>
            <a:noFill/>
          </a:ln>
        </p:spPr>
        <p:txBody>
          <a:bodyPr lIns="216000">
            <a:noAutofit/>
          </a:bodyPr>
          <a:lstStyle>
            <a:lvl1pPr algn="l">
              <a:defRPr sz="45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/>
              <a:t> </a:t>
            </a:r>
          </a:p>
        </p:txBody>
      </p:sp>
      <p:pic>
        <p:nvPicPr>
          <p:cNvPr id="7" name="Imagen 6" descr="UVIC b-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474133"/>
            <a:ext cx="2438401" cy="1047608"/>
          </a:xfrm>
          <a:prstGeom prst="rect">
            <a:avLst/>
          </a:prstGeom>
        </p:spPr>
      </p:pic>
      <p:sp>
        <p:nvSpPr>
          <p:cNvPr id="8" name="Marcador de texto 1"/>
          <p:cNvSpPr>
            <a:spLocks noGrp="1"/>
          </p:cNvSpPr>
          <p:nvPr>
            <p:ph type="body" sz="quarter" idx="12"/>
          </p:nvPr>
        </p:nvSpPr>
        <p:spPr>
          <a:xfrm>
            <a:off x="250825" y="2708920"/>
            <a:ext cx="8785672" cy="112236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a-ES" sz="3200" dirty="0"/>
              <a:t>Activitat de Recerca i Transferència de Coneixement – </a:t>
            </a:r>
            <a:r>
              <a:rPr lang="ca-ES" sz="3200" b="0" dirty="0"/>
              <a:t>Seguiment de l’evolució d’indicadors a data 30/6/2019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ca-ES" sz="3200" dirty="0"/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ca-ES" sz="3200" dirty="0"/>
              <a:t>Curs 2018/19</a:t>
            </a:r>
            <a:endParaRPr lang="es-ES" sz="3200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270553" y="5250954"/>
            <a:ext cx="8353426" cy="68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s-ES" sz="2100" dirty="0"/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s-ES" sz="2100" dirty="0"/>
              <a:t>Vicerectorat de Recerca i Transferència de Coneixement</a:t>
            </a:r>
          </a:p>
        </p:txBody>
      </p:sp>
      <p:sp>
        <p:nvSpPr>
          <p:cNvPr id="10" name="Marcador de texto 5"/>
          <p:cNvSpPr txBox="1">
            <a:spLocks/>
          </p:cNvSpPr>
          <p:nvPr/>
        </p:nvSpPr>
        <p:spPr>
          <a:xfrm>
            <a:off x="395536" y="4297565"/>
            <a:ext cx="4608512" cy="4572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s-E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6249897"/>
            <a:ext cx="2438299" cy="5611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ea typeface="ＭＳ Ｐゴシック" pitchFamily="34" charset="-128"/>
              </a:rPr>
              <a:t>1. </a:t>
            </a:r>
            <a:r>
              <a:rPr lang="en-US" sz="2400" b="0" dirty="0" err="1">
                <a:ea typeface="ＭＳ Ｐゴシック" pitchFamily="34" charset="-128"/>
              </a:rPr>
              <a:t>Nombre</a:t>
            </a:r>
            <a:r>
              <a:rPr lang="en-US" sz="2400" b="0" dirty="0">
                <a:ea typeface="ＭＳ Ｐゴシック" pitchFamily="34" charset="-128"/>
              </a:rPr>
              <a:t> de </a:t>
            </a:r>
            <a:r>
              <a:rPr lang="en-US" sz="2400" b="0" dirty="0" err="1">
                <a:ea typeface="ＭＳ Ｐゴシック" pitchFamily="34" charset="-128"/>
              </a:rPr>
              <a:t>grups</a:t>
            </a:r>
            <a:r>
              <a:rPr lang="en-US" sz="2400" b="0" dirty="0">
                <a:ea typeface="ＭＳ Ｐゴシック" pitchFamily="34" charset="-128"/>
              </a:rPr>
              <a:t> de recerca </a:t>
            </a:r>
            <a:r>
              <a:rPr lang="en-US" sz="2400" b="0" dirty="0" err="1">
                <a:ea typeface="ＭＳ Ｐゴシック" pitchFamily="34" charset="-128"/>
              </a:rPr>
              <a:t>reconeguts</a:t>
            </a:r>
            <a:r>
              <a:rPr lang="en-US" sz="2400" b="0" dirty="0">
                <a:ea typeface="ＭＳ Ｐゴシック" pitchFamily="34" charset="-128"/>
              </a:rPr>
              <a:t> UVic-UCC</a:t>
            </a:r>
            <a:endParaRPr lang="es-ES_tradnl" sz="2400" dirty="0"/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2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05762"/>
            <a:ext cx="7200800" cy="463566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64287" y="1484784"/>
            <a:ext cx="1728251" cy="646331"/>
          </a:xfrm>
          <a:prstGeom prst="rect">
            <a:avLst/>
          </a:prstGeom>
          <a:solidFill>
            <a:srgbClr val="CD0920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SGR2017:  </a:t>
            </a:r>
          </a:p>
          <a:p>
            <a:r>
              <a:rPr lang="es-ES" dirty="0">
                <a:solidFill>
                  <a:schemeClr val="bg1"/>
                </a:solidFill>
              </a:rPr>
              <a:t>6 GR </a:t>
            </a:r>
            <a:r>
              <a:rPr lang="es-ES" dirty="0" err="1">
                <a:solidFill>
                  <a:schemeClr val="bg1"/>
                </a:solidFill>
              </a:rPr>
              <a:t>Finançats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6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>
                <a:ea typeface="ＭＳ Ｐゴシック" pitchFamily="34" charset="-128"/>
              </a:rPr>
              <a:t>2. </a:t>
            </a:r>
            <a:r>
              <a:rPr lang="en-US" sz="2400" b="0" dirty="0" err="1">
                <a:ea typeface="ＭＳ Ｐゴシック" pitchFamily="34" charset="-128"/>
              </a:rPr>
              <a:t>Nombre</a:t>
            </a:r>
            <a:r>
              <a:rPr lang="en-US" sz="2400" b="0" dirty="0">
                <a:ea typeface="ＭＳ Ｐゴシック" pitchFamily="34" charset="-128"/>
              </a:rPr>
              <a:t> de </a:t>
            </a:r>
            <a:r>
              <a:rPr lang="en-US" sz="2400" b="0" dirty="0" err="1">
                <a:ea typeface="ＭＳ Ｐゴシック" pitchFamily="34" charset="-128"/>
              </a:rPr>
              <a:t>publicacions</a:t>
            </a:r>
            <a:r>
              <a:rPr lang="en-US" sz="2400" b="0" dirty="0">
                <a:ea typeface="ＭＳ Ｐゴシック" pitchFamily="34" charset="-128"/>
              </a:rPr>
              <a:t> </a:t>
            </a:r>
            <a:r>
              <a:rPr lang="en-US" sz="2400" b="0" dirty="0" err="1">
                <a:ea typeface="ＭＳ Ｐゴシック" pitchFamily="34" charset="-128"/>
              </a:rPr>
              <a:t>indexades</a:t>
            </a:r>
            <a:endParaRPr lang="es-ES_tradnl" sz="2400" dirty="0"/>
          </a:p>
        </p:txBody>
      </p:sp>
      <p:sp>
        <p:nvSpPr>
          <p:cNvPr id="10" name="CuadroTexto 6"/>
          <p:cNvSpPr txBox="1">
            <a:spLocks noChangeArrowheads="1"/>
          </p:cNvSpPr>
          <p:nvPr/>
        </p:nvSpPr>
        <p:spPr bwMode="auto">
          <a:xfrm>
            <a:off x="6948264" y="5876258"/>
            <a:ext cx="19255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Actualització</a:t>
            </a:r>
            <a:r>
              <a:rPr lang="es-ES" altLang="ca-ES" sz="800" dirty="0"/>
              <a:t> 30/06/2019</a:t>
            </a:r>
            <a:endParaRPr lang="ca-ES" altLang="ca-ES" sz="800" dirty="0"/>
          </a:p>
        </p:txBody>
      </p:sp>
      <p:sp>
        <p:nvSpPr>
          <p:cNvPr id="6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3</a:t>
            </a:r>
          </a:p>
        </p:txBody>
      </p:sp>
      <p:sp>
        <p:nvSpPr>
          <p:cNvPr id="2" name="CuadroTexto 1"/>
          <p:cNvSpPr txBox="1"/>
          <p:nvPr/>
        </p:nvSpPr>
        <p:spPr>
          <a:xfrm rot="10800000" flipV="1">
            <a:off x="271080" y="578487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err="1"/>
              <a:t>Arts&amp;Humanites</a:t>
            </a:r>
            <a:r>
              <a:rPr lang="ca-ES" sz="1000" dirty="0"/>
              <a:t> </a:t>
            </a:r>
            <a:r>
              <a:rPr lang="ca-ES" sz="1000" dirty="0" err="1"/>
              <a:t>Citation</a:t>
            </a:r>
            <a:r>
              <a:rPr lang="ca-ES" sz="1000" dirty="0"/>
              <a:t> </a:t>
            </a:r>
            <a:r>
              <a:rPr lang="ca-ES" sz="1000" dirty="0" err="1"/>
              <a:t>Index</a:t>
            </a:r>
            <a:r>
              <a:rPr lang="ca-ES" sz="1000" dirty="0"/>
              <a:t>: AHCI</a:t>
            </a:r>
          </a:p>
          <a:p>
            <a:endParaRPr lang="ca-ES" sz="1100" dirty="0"/>
          </a:p>
          <a:p>
            <a:endParaRPr lang="ca-ES" sz="1100" dirty="0"/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76B0E4B1-B6EB-4AB8-8754-15C41E7F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09" y="1188526"/>
            <a:ext cx="6529382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61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3. </a:t>
            </a:r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Convocatòries competitives: </a:t>
            </a:r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Recursos captats</a:t>
            </a:r>
            <a:endParaRPr lang="es-ES_tradnl" sz="2400" dirty="0"/>
          </a:p>
        </p:txBody>
      </p:sp>
      <p:sp>
        <p:nvSpPr>
          <p:cNvPr id="11" name="CuadroTexto 1"/>
          <p:cNvSpPr txBox="1">
            <a:spLocks noChangeArrowheads="1"/>
          </p:cNvSpPr>
          <p:nvPr/>
        </p:nvSpPr>
        <p:spPr bwMode="auto">
          <a:xfrm>
            <a:off x="1547664" y="1137744"/>
            <a:ext cx="496215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Evolució de la captació de recursos competitius 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730386" y="6242975"/>
            <a:ext cx="182351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Actualització</a:t>
            </a:r>
            <a:r>
              <a:rPr lang="es-ES" altLang="ca-ES" sz="800" dirty="0"/>
              <a:t> 30/06/2019</a:t>
            </a:r>
            <a:endParaRPr lang="ca-ES" altLang="ca-ES" sz="800" dirty="0"/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4</a:t>
            </a:r>
          </a:p>
        </p:txBody>
      </p:sp>
      <p:graphicFrame>
        <p:nvGraphicFramePr>
          <p:cNvPr id="13" name="1 Gráfico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557680"/>
              </p:ext>
            </p:extLst>
          </p:nvPr>
        </p:nvGraphicFramePr>
        <p:xfrm>
          <a:off x="590096" y="1340768"/>
          <a:ext cx="8283752" cy="46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37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4. Projectes europeus</a:t>
            </a:r>
            <a:endParaRPr lang="es-ES_tradnl" sz="2400" dirty="0"/>
          </a:p>
        </p:txBody>
      </p:sp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1547813" y="1268760"/>
            <a:ext cx="6681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Evolució del nombre de sol·licituds a projectes europeus enviades i guanyades</a:t>
            </a:r>
          </a:p>
        </p:txBody>
      </p:sp>
      <p:sp>
        <p:nvSpPr>
          <p:cNvPr id="7" name="CuadroTexto 6"/>
          <p:cNvSpPr txBox="1">
            <a:spLocks noChangeArrowheads="1"/>
          </p:cNvSpPr>
          <p:nvPr/>
        </p:nvSpPr>
        <p:spPr bwMode="auto">
          <a:xfrm>
            <a:off x="6876256" y="6250656"/>
            <a:ext cx="18002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Actualització</a:t>
            </a:r>
            <a:r>
              <a:rPr lang="es-ES" altLang="ca-ES" sz="800" dirty="0"/>
              <a:t> 30/06/2019</a:t>
            </a:r>
            <a:endParaRPr lang="ca-ES" altLang="ca-ES" sz="800" dirty="0"/>
          </a:p>
        </p:txBody>
      </p:sp>
      <p:sp>
        <p:nvSpPr>
          <p:cNvPr id="8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5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655546"/>
              </p:ext>
            </p:extLst>
          </p:nvPr>
        </p:nvGraphicFramePr>
        <p:xfrm>
          <a:off x="376838" y="2060848"/>
          <a:ext cx="8497003" cy="3754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3041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6 Gráfico">
            <a:extLst>
              <a:ext uri="{FF2B5EF4-FFF2-40B4-BE49-F238E27FC236}">
                <a16:creationId xmlns:a16="http://schemas.microsoft.com/office/drawing/2014/main" id="{F63912A5-CADC-4419-8B57-2C90C843B3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25098"/>
              </p:ext>
            </p:extLst>
          </p:nvPr>
        </p:nvGraphicFramePr>
        <p:xfrm>
          <a:off x="-3584088" y="33711"/>
          <a:ext cx="12179753" cy="776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685" y="183554"/>
            <a:ext cx="8641715" cy="759426"/>
          </a:xfrm>
        </p:spPr>
        <p:txBody>
          <a:bodyPr/>
          <a:lstStyle/>
          <a:p>
            <a:r>
              <a:rPr lang="es-ES" sz="2400" b="0" dirty="0"/>
              <a:t>5. </a:t>
            </a:r>
            <a:r>
              <a:rPr lang="es-ES" sz="2400" b="0" dirty="0" err="1"/>
              <a:t>Escola</a:t>
            </a:r>
            <a:r>
              <a:rPr lang="es-ES" sz="2400" b="0" dirty="0"/>
              <a:t> de </a:t>
            </a:r>
            <a:r>
              <a:rPr lang="es-ES" sz="2400" b="0" dirty="0" err="1"/>
              <a:t>Doctorat</a:t>
            </a:r>
            <a:r>
              <a:rPr lang="es-ES" sz="2400" b="0" dirty="0"/>
              <a:t>: </a:t>
            </a:r>
            <a:r>
              <a:rPr lang="es-ES" sz="2400" b="0" dirty="0" err="1"/>
              <a:t>Doctorands</a:t>
            </a:r>
            <a:r>
              <a:rPr lang="es-ES" sz="2400" b="0" dirty="0"/>
              <a:t>, beques </a:t>
            </a:r>
            <a:r>
              <a:rPr lang="es-ES" sz="2400" b="0" dirty="0" err="1"/>
              <a:t>predoctorals</a:t>
            </a:r>
            <a:r>
              <a:rPr lang="es-ES" sz="2400" b="0" dirty="0"/>
              <a:t> i tesis </a:t>
            </a:r>
            <a:r>
              <a:rPr lang="es-ES" sz="2400" b="0" dirty="0" err="1"/>
              <a:t>llegides</a:t>
            </a:r>
            <a:endParaRPr lang="ca-ES" sz="2400" b="0" dirty="0"/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7020272" y="6372862"/>
            <a:ext cx="17050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>
                <a:solidFill>
                  <a:prstClr val="black"/>
                </a:solidFill>
                <a:cs typeface="Arial" panose="020B0604020202020204" pitchFamily="34" charset="0"/>
              </a:rPr>
              <a:t>Actualització</a:t>
            </a:r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 30/06/2019</a:t>
            </a:r>
          </a:p>
          <a:p>
            <a:pPr algn="r"/>
            <a:r>
              <a:rPr lang="es-ES" altLang="ca-ES" sz="800" dirty="0">
                <a:solidFill>
                  <a:prstClr val="black"/>
                </a:solidFill>
                <a:cs typeface="Arial" panose="020B0604020202020204" pitchFamily="34" charset="0"/>
              </a:rPr>
              <a:t>Font: Oficina de Doctorat</a:t>
            </a:r>
            <a:endParaRPr lang="ca-ES" altLang="ca-ES" sz="8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31382" y="6309320"/>
            <a:ext cx="659018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>
                <a:solidFill>
                  <a:prstClr val="black">
                    <a:tint val="75000"/>
                  </a:prstClr>
                </a:solidFill>
              </a:rPr>
              <a:t>6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275856" y="522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16" name="CuadroTexto 1"/>
          <p:cNvSpPr txBox="1">
            <a:spLocks noChangeArrowheads="1"/>
          </p:cNvSpPr>
          <p:nvPr/>
        </p:nvSpPr>
        <p:spPr bwMode="auto">
          <a:xfrm>
            <a:off x="385716" y="1014116"/>
            <a:ext cx="354211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a-ES" altLang="ca-ES" sz="1400" dirty="0">
                <a:solidFill>
                  <a:srgbClr val="C00000"/>
                </a:solidFill>
              </a:rPr>
              <a:t>Dades sobre l’evolució estudis de doctorat</a:t>
            </a:r>
          </a:p>
        </p:txBody>
      </p:sp>
      <p:graphicFrame>
        <p:nvGraphicFramePr>
          <p:cNvPr id="18" name="Tabla 13">
            <a:extLst>
              <a:ext uri="{FF2B5EF4-FFF2-40B4-BE49-F238E27FC236}">
                <a16:creationId xmlns:a16="http://schemas.microsoft.com/office/drawing/2014/main" id="{7E0BA19B-6593-41B3-B710-0F27BB092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19409"/>
              </p:ext>
            </p:extLst>
          </p:nvPr>
        </p:nvGraphicFramePr>
        <p:xfrm>
          <a:off x="6069249" y="1772816"/>
          <a:ext cx="2821151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0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1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651">
                <a:tc gridSpan="2"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+mn-lt"/>
                        </a:rPr>
                        <a:t>L’Escola de Doctorat en xifres  </a:t>
                      </a:r>
                    </a:p>
                    <a:p>
                      <a:pPr algn="ctr"/>
                      <a:r>
                        <a:rPr lang="ca-ES" sz="1400" dirty="0">
                          <a:latin typeface="+mn-lt"/>
                        </a:rPr>
                        <a:t>Curs 2018/19</a:t>
                      </a:r>
                    </a:p>
                  </a:txBody>
                  <a:tcPr>
                    <a:solidFill>
                      <a:srgbClr val="C0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Programes de doctorat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Oferta anual de places de nou accés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724717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Doctorands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Estrangers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Tesis defensades*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 err="1">
                          <a:latin typeface="+mj-lt"/>
                        </a:rPr>
                        <a:t>Cotuteles</a:t>
                      </a:r>
                      <a:endParaRPr lang="ca-E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Assistents en formació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654389"/>
                  </a:ext>
                </a:extLst>
              </a:tr>
              <a:tr h="259757">
                <a:tc>
                  <a:txBody>
                    <a:bodyPr/>
                    <a:lstStyle/>
                    <a:p>
                      <a:pPr algn="l"/>
                      <a:r>
                        <a:rPr lang="ca-ES" sz="1100" b="1" dirty="0">
                          <a:latin typeface="+mj-lt"/>
                        </a:rPr>
                        <a:t>Doctorands amb ajut </a:t>
                      </a:r>
                      <a:r>
                        <a:rPr lang="ca-ES" sz="1100" b="1" dirty="0" err="1">
                          <a:latin typeface="+mj-lt"/>
                        </a:rPr>
                        <a:t>predoctoral</a:t>
                      </a:r>
                      <a:endParaRPr lang="ca-ES" sz="11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9609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0824" y="237744"/>
            <a:ext cx="8641715" cy="900000"/>
          </a:xfrm>
        </p:spPr>
        <p:txBody>
          <a:bodyPr/>
          <a:lstStyle/>
          <a:p>
            <a:pPr>
              <a:tabLst>
                <a:tab pos="6280150" algn="l"/>
              </a:tabLst>
            </a:pPr>
            <a:r>
              <a:rPr lang="ca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6. Transferència de Coneixement: Convenis i recursos obtinguts per any natural (1) 	</a:t>
            </a:r>
            <a:r>
              <a:rPr lang="ca-ES" altLang="ca-ES" sz="1600" b="0" i="1" dirty="0">
                <a:latin typeface="Arial" panose="020B0604020202020204" pitchFamily="34" charset="0"/>
                <a:cs typeface="Arial" panose="020B0604020202020204" pitchFamily="34" charset="0"/>
              </a:rPr>
              <a:t>Periodificat</a:t>
            </a:r>
            <a:endParaRPr lang="es-ES_tradnl" sz="2400" i="1" dirty="0"/>
          </a:p>
        </p:txBody>
      </p:sp>
      <p:sp>
        <p:nvSpPr>
          <p:cNvPr id="5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517" y="1173685"/>
            <a:ext cx="862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4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es-ES" sz="2000" dirty="0" err="1"/>
              <a:t>Evolució</a:t>
            </a:r>
            <a:r>
              <a:rPr lang="es-ES" sz="2000" dirty="0"/>
              <a:t> de la </a:t>
            </a:r>
            <a:r>
              <a:rPr lang="es-ES" sz="2000" dirty="0" err="1"/>
              <a:t>Transferència</a:t>
            </a:r>
            <a:r>
              <a:rPr lang="es-ES" sz="2000" dirty="0"/>
              <a:t> de </a:t>
            </a:r>
            <a:r>
              <a:rPr lang="es-ES" sz="2000" dirty="0" err="1"/>
              <a:t>Coneixement</a:t>
            </a:r>
            <a:r>
              <a:rPr lang="es-ES" sz="2000" dirty="0"/>
              <a:t> a la UVic-UCC</a:t>
            </a: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1B145CF0-6ECB-4DC5-B474-C569B85B3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9836" y="1563575"/>
            <a:ext cx="7132938" cy="4529721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1763688" y="1609736"/>
            <a:ext cx="3168352" cy="646331"/>
          </a:xfrm>
          <a:prstGeom prst="rect">
            <a:avLst/>
          </a:prstGeom>
          <a:solidFill>
            <a:srgbClr val="C00021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a-ES" sz="1800" dirty="0">
                <a:solidFill>
                  <a:schemeClr val="bg1"/>
                </a:solidFill>
              </a:rPr>
              <a:t>Convenis gestionats 2018: 119</a:t>
            </a:r>
          </a:p>
          <a:p>
            <a:r>
              <a:rPr lang="ca-ES" sz="1800" dirty="0">
                <a:solidFill>
                  <a:schemeClr val="bg1"/>
                </a:solidFill>
              </a:rPr>
              <a:t>Convenis gestionats 2019: 87</a:t>
            </a:r>
          </a:p>
        </p:txBody>
      </p:sp>
      <p:sp>
        <p:nvSpPr>
          <p:cNvPr id="15" name="CuadroTexto 5">
            <a:extLst>
              <a:ext uri="{FF2B5EF4-FFF2-40B4-BE49-F238E27FC236}">
                <a16:creationId xmlns:a16="http://schemas.microsoft.com/office/drawing/2014/main" id="{A74C7492-7481-4043-868A-5C83FDEC797B}"/>
              </a:ext>
            </a:extLst>
          </p:cNvPr>
          <p:cNvSpPr txBox="1"/>
          <p:nvPr/>
        </p:nvSpPr>
        <p:spPr>
          <a:xfrm>
            <a:off x="5718757" y="586818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 sz="1000" b="1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s-ES" altLang="ca-ES" sz="1000" b="1" dirty="0" err="1"/>
              <a:t>Actualització</a:t>
            </a:r>
            <a:r>
              <a:rPr lang="es-ES" altLang="ca-ES" sz="1000" b="1" dirty="0"/>
              <a:t> 30/06/2019</a:t>
            </a:r>
            <a:endParaRPr lang="ca-ES" altLang="ca-ES" sz="1000" b="1" dirty="0"/>
          </a:p>
          <a:p>
            <a:pPr algn="ctr">
              <a:defRPr sz="1000" b="1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84058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Captació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Talent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: Recursos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obtinguts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a través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convocatòries</a:t>
            </a:r>
            <a:r>
              <a:rPr lang="es-ES" altLang="ca-ES" sz="24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400" b="0" dirty="0" err="1">
                <a:latin typeface="Arial" panose="020B0604020202020204" pitchFamily="34" charset="0"/>
                <a:cs typeface="Arial" panose="020B0604020202020204" pitchFamily="34" charset="0"/>
              </a:rPr>
              <a:t>finançament</a:t>
            </a:r>
            <a:endParaRPr lang="es-ES_tradnl" sz="2400" dirty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876256" y="6196513"/>
            <a:ext cx="18535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Actualització</a:t>
            </a:r>
            <a:r>
              <a:rPr lang="es-ES" altLang="ca-ES" sz="800" dirty="0"/>
              <a:t> 30/06/2019</a:t>
            </a:r>
            <a:endParaRPr lang="ca-ES" altLang="ca-ES" sz="800" dirty="0"/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210272" y="6304235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8</a:t>
            </a:r>
          </a:p>
        </p:txBody>
      </p:sp>
      <p:cxnSp>
        <p:nvCxnSpPr>
          <p:cNvPr id="4" name="Conector recto de flecha 3"/>
          <p:cNvCxnSpPr/>
          <p:nvPr/>
        </p:nvCxnSpPr>
        <p:spPr>
          <a:xfrm flipV="1">
            <a:off x="5868144" y="1556792"/>
            <a:ext cx="729397" cy="1456113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642031"/>
              </p:ext>
            </p:extLst>
          </p:nvPr>
        </p:nvGraphicFramePr>
        <p:xfrm>
          <a:off x="107504" y="1340768"/>
          <a:ext cx="878503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B030E183-5CEA-40DA-8F38-A414D57E9396}"/>
              </a:ext>
            </a:extLst>
          </p:cNvPr>
          <p:cNvSpPr txBox="1"/>
          <p:nvPr/>
        </p:nvSpPr>
        <p:spPr>
          <a:xfrm>
            <a:off x="7803043" y="5157192"/>
            <a:ext cx="6525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>
                    <a:lumMod val="50000"/>
                  </a:schemeClr>
                </a:solidFill>
              </a:rPr>
              <a:t>2018-19</a:t>
            </a:r>
          </a:p>
        </p:txBody>
      </p:sp>
    </p:spTree>
    <p:extLst>
      <p:ext uri="{BB962C8B-B14F-4D97-AF65-F5344CB8AC3E}">
        <p14:creationId xmlns:p14="http://schemas.microsoft.com/office/powerpoint/2010/main" val="73994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50825" y="237744"/>
            <a:ext cx="6939674" cy="900000"/>
          </a:xfrm>
        </p:spPr>
        <p:txBody>
          <a:bodyPr/>
          <a:lstStyle/>
          <a:p>
            <a:r>
              <a:rPr lang="ca-ES" sz="2400" b="0" dirty="0">
                <a:ea typeface="ＭＳ Ｐゴシック" pitchFamily="34" charset="-128"/>
                <a:cs typeface="Arial" pitchFamily="34" charset="0"/>
              </a:rPr>
              <a:t>8. Divulgació Científica: Activitats congressuals</a:t>
            </a:r>
            <a:endParaRPr lang="es-ES_tradnl" sz="2400" dirty="0"/>
          </a:p>
        </p:txBody>
      </p:sp>
      <p:sp>
        <p:nvSpPr>
          <p:cNvPr id="5" name="CuadroTexto 4"/>
          <p:cNvSpPr txBox="1">
            <a:spLocks noChangeArrowheads="1"/>
          </p:cNvSpPr>
          <p:nvPr/>
        </p:nvSpPr>
        <p:spPr bwMode="auto">
          <a:xfrm>
            <a:off x="6558366" y="5894801"/>
            <a:ext cx="23157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s-ES" altLang="ca-ES" sz="800" dirty="0" err="1"/>
              <a:t>Actualització</a:t>
            </a:r>
            <a:r>
              <a:rPr lang="es-ES" altLang="ca-ES" sz="800" dirty="0"/>
              <a:t> 30 de </a:t>
            </a:r>
            <a:r>
              <a:rPr lang="es-ES" altLang="ca-ES" sz="800" dirty="0" err="1"/>
              <a:t>Juny</a:t>
            </a:r>
            <a:r>
              <a:rPr lang="es-ES" altLang="ca-ES" sz="800" dirty="0"/>
              <a:t> de 2019</a:t>
            </a:r>
            <a:endParaRPr lang="ca-ES" altLang="ca-ES" sz="800" dirty="0"/>
          </a:p>
        </p:txBody>
      </p:sp>
      <p:sp>
        <p:nvSpPr>
          <p:cNvPr id="7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8172400" y="6309320"/>
            <a:ext cx="663575" cy="365125"/>
          </a:xfrm>
        </p:spPr>
        <p:txBody>
          <a:bodyPr lIns="0" tIns="0" rIns="0" bIns="0" anchor="t"/>
          <a:lstStyle>
            <a:lvl1pPr algn="r">
              <a:defRPr sz="2000"/>
            </a:lvl1pPr>
          </a:lstStyle>
          <a:p>
            <a:pPr>
              <a:defRPr/>
            </a:pPr>
            <a:r>
              <a:rPr lang="es-ES_tradnl" dirty="0"/>
              <a:t>14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666834" y="1412776"/>
            <a:ext cx="2232307" cy="1415772"/>
          </a:xfrm>
          <a:prstGeom prst="rect">
            <a:avLst/>
          </a:prstGeom>
          <a:solidFill>
            <a:srgbClr val="C00021"/>
          </a:solidFill>
        </p:spPr>
        <p:txBody>
          <a:bodyPr wrap="square" rtlCol="0">
            <a:spAutoFit/>
          </a:bodyPr>
          <a:lstStyle/>
          <a:p>
            <a:r>
              <a:rPr lang="ca-ES" sz="1400" b="1" dirty="0">
                <a:solidFill>
                  <a:schemeClr val="bg1"/>
                </a:solidFill>
              </a:rPr>
              <a:t>Formació: </a:t>
            </a:r>
            <a:r>
              <a:rPr lang="ca-ES" sz="1200" dirty="0">
                <a:solidFill>
                  <a:schemeClr val="bg1"/>
                </a:solidFill>
              </a:rPr>
              <a:t>Juliol 2018. 2a promoció </a:t>
            </a:r>
            <a:r>
              <a:rPr lang="es-ES" sz="1200" dirty="0" err="1">
                <a:solidFill>
                  <a:schemeClr val="bg1"/>
                </a:solidFill>
              </a:rPr>
              <a:t>Curs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d'Especialització</a:t>
            </a:r>
            <a:r>
              <a:rPr lang="es-ES" sz="1200" dirty="0">
                <a:solidFill>
                  <a:schemeClr val="bg1"/>
                </a:solidFill>
              </a:rPr>
              <a:t> en Comunicació Científica (Expert </a:t>
            </a:r>
            <a:r>
              <a:rPr lang="es-ES" sz="1200" dirty="0" err="1">
                <a:solidFill>
                  <a:schemeClr val="bg1"/>
                </a:solidFill>
              </a:rPr>
              <a:t>Universitari</a:t>
            </a:r>
            <a:r>
              <a:rPr lang="es-ES" sz="1200" dirty="0">
                <a:solidFill>
                  <a:schemeClr val="bg1"/>
                </a:solidFill>
              </a:rPr>
              <a:t>) </a:t>
            </a:r>
          </a:p>
          <a:p>
            <a:r>
              <a:rPr lang="es-ES" sz="1200" dirty="0" err="1">
                <a:solidFill>
                  <a:schemeClr val="bg1"/>
                </a:solidFill>
              </a:rPr>
              <a:t>Setembre</a:t>
            </a:r>
            <a:r>
              <a:rPr lang="es-ES" sz="1200" dirty="0">
                <a:solidFill>
                  <a:schemeClr val="bg1"/>
                </a:solidFill>
              </a:rPr>
              <a:t> 2018. </a:t>
            </a:r>
            <a:r>
              <a:rPr lang="es-ES" sz="1200" dirty="0" err="1">
                <a:solidFill>
                  <a:schemeClr val="bg1"/>
                </a:solidFill>
              </a:rPr>
              <a:t>Inici</a:t>
            </a:r>
            <a:r>
              <a:rPr lang="es-ES" sz="1200" dirty="0">
                <a:solidFill>
                  <a:schemeClr val="bg1"/>
                </a:solidFill>
              </a:rPr>
              <a:t> del </a:t>
            </a:r>
            <a:r>
              <a:rPr lang="es-ES" sz="1200" dirty="0" err="1">
                <a:solidFill>
                  <a:schemeClr val="bg1"/>
                </a:solidFill>
              </a:rPr>
              <a:t>Postgrau</a:t>
            </a:r>
            <a:r>
              <a:rPr lang="es-ES" sz="1200" dirty="0">
                <a:solidFill>
                  <a:schemeClr val="bg1"/>
                </a:solidFill>
              </a:rPr>
              <a:t> en Comunicació Científica </a:t>
            </a:r>
            <a:r>
              <a:rPr lang="es-ES" sz="1200" dirty="0" err="1">
                <a:solidFill>
                  <a:schemeClr val="bg1"/>
                </a:solidFill>
              </a:rPr>
              <a:t>UVic-Eduscop</a:t>
            </a:r>
            <a:r>
              <a:rPr lang="es-ES" sz="1200" b="1" dirty="0" err="1"/>
              <a:t>i</a:t>
            </a:r>
            <a:endParaRPr lang="ca-ES" sz="1200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1043608" y="49411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800" b="1" dirty="0"/>
              <a:t>** Dins la SC’18 s’han realitzat 18 activitats, però comptem </a:t>
            </a:r>
            <a:r>
              <a:rPr lang="ca-ES" sz="800" b="1"/>
              <a:t>la SC’18 </a:t>
            </a:r>
            <a:r>
              <a:rPr lang="ca-ES" sz="800" b="1" dirty="0"/>
              <a:t>com a 1 activitat organitzada en general. En el còmput es tenen en compte les conferències i xerrades del DIXIT-Vic i la formació de les càpsules de recerca (Escola de Doctorat i Biblioteca per a PDI i Doctorands)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467F87A-3CB0-4C8C-8634-2A04CE2F85A9}"/>
              </a:ext>
            </a:extLst>
          </p:cNvPr>
          <p:cNvSpPr txBox="1"/>
          <p:nvPr/>
        </p:nvSpPr>
        <p:spPr>
          <a:xfrm>
            <a:off x="6666834" y="3263737"/>
            <a:ext cx="2232307" cy="1200329"/>
          </a:xfrm>
          <a:prstGeom prst="rect">
            <a:avLst/>
          </a:prstGeom>
          <a:solidFill>
            <a:srgbClr val="C0002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>
                <a:solidFill>
                  <a:schemeClr val="bg1"/>
                </a:solidFill>
              </a:rPr>
              <a:t>Exposició</a:t>
            </a:r>
            <a:r>
              <a:rPr lang="es-ES" sz="1200" dirty="0">
                <a:solidFill>
                  <a:schemeClr val="bg1"/>
                </a:solidFill>
              </a:rPr>
              <a:t> </a:t>
            </a:r>
            <a:r>
              <a:rPr lang="es-ES" sz="1200" dirty="0" err="1">
                <a:solidFill>
                  <a:schemeClr val="bg1"/>
                </a:solidFill>
              </a:rPr>
              <a:t>Paleontològica</a:t>
            </a:r>
            <a:r>
              <a:rPr lang="es-ES" sz="1200" dirty="0">
                <a:solidFill>
                  <a:schemeClr val="bg1"/>
                </a:solidFill>
              </a:rPr>
              <a:t> “</a:t>
            </a:r>
            <a:r>
              <a:rPr lang="es-ES" sz="1200" b="1" dirty="0">
                <a:solidFill>
                  <a:schemeClr val="bg1"/>
                </a:solidFill>
              </a:rPr>
              <a:t>Osona, 50 </a:t>
            </a:r>
            <a:r>
              <a:rPr lang="es-ES" sz="1200" b="1" dirty="0" err="1">
                <a:solidFill>
                  <a:schemeClr val="bg1"/>
                </a:solidFill>
              </a:rPr>
              <a:t>milions</a:t>
            </a:r>
            <a:r>
              <a:rPr lang="es-ES" sz="1200" b="1" dirty="0">
                <a:solidFill>
                  <a:schemeClr val="bg1"/>
                </a:solidFill>
              </a:rPr>
              <a:t> </a:t>
            </a:r>
            <a:r>
              <a:rPr lang="es-ES" sz="1200" b="1" dirty="0" err="1">
                <a:solidFill>
                  <a:schemeClr val="bg1"/>
                </a:solidFill>
              </a:rPr>
              <a:t>d’anys</a:t>
            </a:r>
            <a:r>
              <a:rPr lang="es-ES" sz="1200" b="1" dirty="0">
                <a:solidFill>
                  <a:schemeClr val="bg1"/>
                </a:solidFill>
              </a:rPr>
              <a:t> </a:t>
            </a:r>
            <a:r>
              <a:rPr lang="es-ES" sz="1200" b="1" dirty="0" err="1">
                <a:solidFill>
                  <a:schemeClr val="bg1"/>
                </a:solidFill>
              </a:rPr>
              <a:t>enrere</a:t>
            </a:r>
            <a:r>
              <a:rPr lang="es-ES" sz="1200" dirty="0">
                <a:solidFill>
                  <a:schemeClr val="bg1"/>
                </a:solidFill>
              </a:rPr>
              <a:t>”, del 29 de </a:t>
            </a:r>
            <a:r>
              <a:rPr lang="es-ES" sz="1200" dirty="0" err="1">
                <a:solidFill>
                  <a:schemeClr val="bg1"/>
                </a:solidFill>
              </a:rPr>
              <a:t>setembre</a:t>
            </a:r>
            <a:r>
              <a:rPr lang="es-ES" sz="1200" dirty="0">
                <a:solidFill>
                  <a:schemeClr val="bg1"/>
                </a:solidFill>
              </a:rPr>
              <a:t> 2018 al 6 de </a:t>
            </a:r>
            <a:r>
              <a:rPr lang="es-ES" sz="1200" dirty="0" err="1">
                <a:solidFill>
                  <a:schemeClr val="bg1"/>
                </a:solidFill>
              </a:rPr>
              <a:t>gener</a:t>
            </a:r>
            <a:r>
              <a:rPr lang="es-ES" sz="1200" dirty="0">
                <a:solidFill>
                  <a:schemeClr val="bg1"/>
                </a:solidFill>
              </a:rPr>
              <a:t> 2019, al MAP:</a:t>
            </a:r>
          </a:p>
          <a:p>
            <a:r>
              <a:rPr lang="es-ES" sz="1200" dirty="0">
                <a:solidFill>
                  <a:schemeClr val="bg1"/>
                </a:solidFill>
              </a:rPr>
              <a:t>Nombre de </a:t>
            </a:r>
            <a:r>
              <a:rPr lang="es-ES" sz="1200" dirty="0" err="1">
                <a:solidFill>
                  <a:schemeClr val="bg1"/>
                </a:solidFill>
              </a:rPr>
              <a:t>visitants</a:t>
            </a:r>
            <a:r>
              <a:rPr lang="es-ES" sz="1200" dirty="0">
                <a:solidFill>
                  <a:schemeClr val="bg1"/>
                </a:solidFill>
              </a:rPr>
              <a:t>: </a:t>
            </a:r>
            <a:r>
              <a:rPr lang="ca-ES" sz="1200" dirty="0">
                <a:solidFill>
                  <a:schemeClr val="bg1"/>
                </a:solidFill>
              </a:rPr>
              <a:t> 5.846</a:t>
            </a: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8B554C54-DEF0-4DC4-80AF-01ADC93C4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82" y="1268760"/>
            <a:ext cx="630068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56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ici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cina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icin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29701</TotalTime>
  <Words>358</Words>
  <Application>Microsoft Office PowerPoint</Application>
  <PresentationFormat>Presentació en pantalla (4:3)</PresentationFormat>
  <Paragraphs>84</Paragraphs>
  <Slides>9</Slides>
  <Notes>4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Calibri Light</vt:lpstr>
      <vt:lpstr>Tema de Office</vt:lpstr>
      <vt:lpstr> </vt:lpstr>
      <vt:lpstr>1. Nombre de grups de recerca reconeguts UVic-UCC</vt:lpstr>
      <vt:lpstr>2. Nombre de publicacions indexades</vt:lpstr>
      <vt:lpstr>3. Convocatòries competitives: Recursos captats</vt:lpstr>
      <vt:lpstr>4. Projectes europeus</vt:lpstr>
      <vt:lpstr>5. Escola de Doctorat: Doctorands, beques predoctorals i tesis llegides</vt:lpstr>
      <vt:lpstr>6. Transferència de Coneixement: Convenis i recursos obtinguts per any natural (1)  Periodificat</vt:lpstr>
      <vt:lpstr>7. Captació de Talent: Recursos obtinguts a través de convocatòries de finançament</vt:lpstr>
      <vt:lpstr>8. Divulgació Científica: Activitats congressuals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67386</dc:creator>
  <cp:lastModifiedBy>Elisabet Dachs Rossell</cp:lastModifiedBy>
  <cp:revision>957</cp:revision>
  <cp:lastPrinted>2019-09-06T08:41:16Z</cp:lastPrinted>
  <dcterms:created xsi:type="dcterms:W3CDTF">2014-03-27T11:26:20Z</dcterms:created>
  <dcterms:modified xsi:type="dcterms:W3CDTF">2019-09-23T09:47:23Z</dcterms:modified>
</cp:coreProperties>
</file>