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3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4"/>
  </p:notesMasterIdLst>
  <p:handoutMasterIdLst>
    <p:handoutMasterId r:id="rId15"/>
  </p:handoutMasterIdLst>
  <p:sldIdLst>
    <p:sldId id="261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301" r:id="rId10"/>
    <p:sldId id="291" r:id="rId11"/>
    <p:sldId id="293" r:id="rId12"/>
    <p:sldId id="294" r:id="rId13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21"/>
    <a:srgbClr val="CD0920"/>
    <a:srgbClr val="C60D2F"/>
    <a:srgbClr val="C25F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2" autoAdjust="0"/>
    <p:restoredTop sz="94398" autoAdjust="0"/>
  </p:normalViewPr>
  <p:slideViewPr>
    <p:cSldViewPr>
      <p:cViewPr varScale="1">
        <p:scale>
          <a:sx n="110" d="100"/>
          <a:sy n="110" d="100"/>
        </p:scale>
        <p:origin x="93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30004\AppData\Local\Microsoft\Windows\INetCache\Content.Outlook\FNLRKY26\Doctor_acredita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txers.uvic.local\U\OTRI\OFICINA%20DE%20DOCTORAT\CURS%202014-15\27.%20PPT\Gr&#224;fic%20tesis%20i%20bequesdef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txers.uvic.local\U\OTRI\GENERAL\5_INFORMES\Informe_VrTC\Maig_2015\dades_recerca_1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txers.uvic.local\U\OTRI\GENERAL\5_INFORMES\Informe_VrTC\gener15\RiTC\dades_recerca_1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txers.uvic.local\U\OTRI\GENERAL\5_INFORMES\Informe_VrTC\gener15\Divulgacio\pili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txers.uvic.local\U\OTRI\GENERAL\5_INFORMES\Informe_VrTC\Maig_2015\dades_recerca_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txers.uvic.local\U\OTRI\GENERAL\5_INFORMES\Informe_VrTC\abril_2015\dades_recerca_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txers.uvic.local\U\OTRI\GENERAL\5_INFORMES\Informe_VrTC\Maig_2015\dades_recerca_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Hoja2!$B$14</c:f>
              <c:strCache>
                <c:ptCount val="1"/>
                <c:pt idx="0">
                  <c:v>PDI Doctor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Hoja2!$C$13:$J$13</c:f>
              <c:strCache>
                <c:ptCount val="8"/>
                <c:pt idx="0">
                  <c:v>FEC</c:v>
                </c:pt>
                <c:pt idx="1">
                  <c:v>EPS</c:v>
                </c:pt>
                <c:pt idx="2">
                  <c:v>FETCH</c:v>
                </c:pt>
                <c:pt idx="3">
                  <c:v>FCSB</c:v>
                </c:pt>
                <c:pt idx="4">
                  <c:v>CHV</c:v>
                </c:pt>
                <c:pt idx="5">
                  <c:v>FUB</c:v>
                </c:pt>
                <c:pt idx="6">
                  <c:v>BAU</c:v>
                </c:pt>
                <c:pt idx="7">
                  <c:v>CTFC</c:v>
                </c:pt>
              </c:strCache>
            </c:strRef>
          </c:cat>
          <c:val>
            <c:numRef>
              <c:f>Hoja2!$C$14:$J$14</c:f>
              <c:numCache>
                <c:formatCode>0.0%</c:formatCode>
                <c:ptCount val="8"/>
                <c:pt idx="0">
                  <c:v>0.23444976076555024</c:v>
                </c:pt>
                <c:pt idx="1">
                  <c:v>0.26315789473684209</c:v>
                </c:pt>
                <c:pt idx="2">
                  <c:v>0.37799043062200954</c:v>
                </c:pt>
                <c:pt idx="3">
                  <c:v>0.12440191387559808</c:v>
                </c:pt>
              </c:numCache>
            </c:numRef>
          </c:val>
        </c:ser>
        <c:ser>
          <c:idx val="1"/>
          <c:order val="1"/>
          <c:tx>
            <c:strRef>
              <c:f>Hoja2!$B$15</c:f>
              <c:strCache>
                <c:ptCount val="1"/>
                <c:pt idx="0">
                  <c:v>PDI Doctor Acreditat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9.44835494468868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Hoja2!$C$13:$J$13</c:f>
              <c:strCache>
                <c:ptCount val="8"/>
                <c:pt idx="0">
                  <c:v>FEC</c:v>
                </c:pt>
                <c:pt idx="1">
                  <c:v>EPS</c:v>
                </c:pt>
                <c:pt idx="2">
                  <c:v>FETCH</c:v>
                </c:pt>
                <c:pt idx="3">
                  <c:v>FCSB</c:v>
                </c:pt>
                <c:pt idx="4">
                  <c:v>CHV</c:v>
                </c:pt>
                <c:pt idx="5">
                  <c:v>FUB</c:v>
                </c:pt>
                <c:pt idx="6">
                  <c:v>BAU</c:v>
                </c:pt>
                <c:pt idx="7">
                  <c:v>CTFC</c:v>
                </c:pt>
              </c:strCache>
            </c:strRef>
          </c:cat>
          <c:val>
            <c:numRef>
              <c:f>Hoja2!$C$15:$J$15</c:f>
              <c:numCache>
                <c:formatCode>0.0%</c:formatCode>
                <c:ptCount val="8"/>
                <c:pt idx="0">
                  <c:v>0.22549019607843138</c:v>
                </c:pt>
                <c:pt idx="1">
                  <c:v>0.25490196078431371</c:v>
                </c:pt>
                <c:pt idx="2">
                  <c:v>0.36274509803921567</c:v>
                </c:pt>
                <c:pt idx="3">
                  <c:v>0.10784313725490197</c:v>
                </c:pt>
                <c:pt idx="4">
                  <c:v>2.9411764705882353E-2</c:v>
                </c:pt>
                <c:pt idx="5">
                  <c:v>9.8039215686274508E-3</c:v>
                </c:pt>
                <c:pt idx="6">
                  <c:v>9.8039215686274508E-3</c:v>
                </c:pt>
              </c:numCache>
            </c:numRef>
          </c:val>
        </c:ser>
        <c:ser>
          <c:idx val="2"/>
          <c:order val="2"/>
          <c:tx>
            <c:strRef>
              <c:f>Hoja2!$B$16</c:f>
              <c:strCache>
                <c:ptCount val="1"/>
                <c:pt idx="0">
                  <c:v>PDI amb sexennis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Hoja2!$C$13:$J$13</c:f>
              <c:strCache>
                <c:ptCount val="8"/>
                <c:pt idx="0">
                  <c:v>FEC</c:v>
                </c:pt>
                <c:pt idx="1">
                  <c:v>EPS</c:v>
                </c:pt>
                <c:pt idx="2">
                  <c:v>FETCH</c:v>
                </c:pt>
                <c:pt idx="3">
                  <c:v>FCSB</c:v>
                </c:pt>
                <c:pt idx="4">
                  <c:v>CHV</c:v>
                </c:pt>
                <c:pt idx="5">
                  <c:v>FUB</c:v>
                </c:pt>
                <c:pt idx="6">
                  <c:v>BAU</c:v>
                </c:pt>
                <c:pt idx="7">
                  <c:v>CTFC</c:v>
                </c:pt>
              </c:strCache>
            </c:strRef>
          </c:cat>
          <c:val>
            <c:numRef>
              <c:f>Hoja2!$C$16:$J$16</c:f>
              <c:numCache>
                <c:formatCode>0.0%</c:formatCode>
                <c:ptCount val="8"/>
                <c:pt idx="0">
                  <c:v>0.16279069767441862</c:v>
                </c:pt>
                <c:pt idx="1">
                  <c:v>0.30232558139534882</c:v>
                </c:pt>
                <c:pt idx="2">
                  <c:v>0.30232558139534882</c:v>
                </c:pt>
                <c:pt idx="3">
                  <c:v>9.3023255813953487E-2</c:v>
                </c:pt>
                <c:pt idx="4">
                  <c:v>9.3023255813953487E-2</c:v>
                </c:pt>
                <c:pt idx="5">
                  <c:v>2.3255813953488372E-2</c:v>
                </c:pt>
                <c:pt idx="7">
                  <c:v>2.3255813953488372E-2</c:v>
                </c:pt>
              </c:numCache>
            </c:numRef>
          </c:val>
        </c:ser>
        <c:ser>
          <c:idx val="3"/>
          <c:order val="3"/>
          <c:tx>
            <c:strRef>
              <c:f>Hoja2!$B$17</c:f>
              <c:strCache>
                <c:ptCount val="1"/>
                <c:pt idx="0">
                  <c:v>PDI UVic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1.574725824114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Hoja2!$C$13:$J$13</c:f>
              <c:strCache>
                <c:ptCount val="8"/>
                <c:pt idx="0">
                  <c:v>FEC</c:v>
                </c:pt>
                <c:pt idx="1">
                  <c:v>EPS</c:v>
                </c:pt>
                <c:pt idx="2">
                  <c:v>FETCH</c:v>
                </c:pt>
                <c:pt idx="3">
                  <c:v>FCSB</c:v>
                </c:pt>
                <c:pt idx="4">
                  <c:v>CHV</c:v>
                </c:pt>
                <c:pt idx="5">
                  <c:v>FUB</c:v>
                </c:pt>
                <c:pt idx="6">
                  <c:v>BAU</c:v>
                </c:pt>
                <c:pt idx="7">
                  <c:v>CTFC</c:v>
                </c:pt>
              </c:strCache>
            </c:strRef>
          </c:cat>
          <c:val>
            <c:numRef>
              <c:f>Hoja2!$C$17:$J$17</c:f>
              <c:numCache>
                <c:formatCode>0.0%</c:formatCode>
                <c:ptCount val="8"/>
                <c:pt idx="0">
                  <c:v>0.16829745596868884</c:v>
                </c:pt>
                <c:pt idx="1">
                  <c:v>0.19765166340508805</c:v>
                </c:pt>
                <c:pt idx="2">
                  <c:v>0.35225048923679059</c:v>
                </c:pt>
                <c:pt idx="3">
                  <c:v>0.28180039138943247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overlap val="-27"/>
        <c:axId val="2035430944"/>
        <c:axId val="2035428224"/>
      </c:barChart>
      <c:catAx>
        <c:axId val="203543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2035428224"/>
        <c:crosses val="autoZero"/>
        <c:auto val="1"/>
        <c:lblAlgn val="ctr"/>
        <c:lblOffset val="100"/>
        <c:noMultiLvlLbl val="0"/>
      </c:catAx>
      <c:valAx>
        <c:axId val="2035428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2035430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0120875935284217"/>
          <c:y val="9.3398159571481523E-2"/>
          <c:w val="0.24922900458338229"/>
          <c:h val="0.466746930662687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Columnes!$A$4</c:f>
              <c:strCache>
                <c:ptCount val="1"/>
                <c:pt idx="0">
                  <c:v>Becaris FI</c:v>
                </c:pt>
              </c:strCache>
            </c:strRef>
          </c:tx>
          <c:invertIfNegative val="0"/>
          <c:cat>
            <c:strRef>
              <c:f>Columnes!$B$3:$K$3</c:f>
              <c:strCache>
                <c:ptCount val="10"/>
                <c:pt idx="0">
                  <c:v>2005/06</c:v>
                </c:pt>
                <c:pt idx="1">
                  <c:v>2006/07</c:v>
                </c:pt>
                <c:pt idx="2">
                  <c:v>2007/08</c:v>
                </c:pt>
                <c:pt idx="3">
                  <c:v>2008/09</c:v>
                </c:pt>
                <c:pt idx="4">
                  <c:v>2009/10</c:v>
                </c:pt>
                <c:pt idx="5">
                  <c:v>2010/11</c:v>
                </c:pt>
                <c:pt idx="6">
                  <c:v>2011/12</c:v>
                </c:pt>
                <c:pt idx="7">
                  <c:v>2012/13</c:v>
                </c:pt>
                <c:pt idx="8">
                  <c:v>2013/14</c:v>
                </c:pt>
                <c:pt idx="9">
                  <c:v>2014/15</c:v>
                </c:pt>
              </c:strCache>
            </c:strRef>
          </c:cat>
          <c:val>
            <c:numRef>
              <c:f>Columnes!$B$4:$K$4</c:f>
              <c:numCache>
                <c:formatCode>General</c:formatCode>
                <c:ptCount val="10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2</c:v>
                </c:pt>
                <c:pt idx="8">
                  <c:v>3</c:v>
                </c:pt>
                <c:pt idx="9">
                  <c:v>4</c:v>
                </c:pt>
              </c:numCache>
            </c:numRef>
          </c:val>
        </c:ser>
        <c:ser>
          <c:idx val="1"/>
          <c:order val="1"/>
          <c:tx>
            <c:strRef>
              <c:f>Columnes!$A$5</c:f>
              <c:strCache>
                <c:ptCount val="1"/>
                <c:pt idx="0">
                  <c:v>Becaris FPU</c:v>
                </c:pt>
              </c:strCache>
            </c:strRef>
          </c:tx>
          <c:invertIfNegative val="0"/>
          <c:cat>
            <c:strRef>
              <c:f>Columnes!$B$3:$K$3</c:f>
              <c:strCache>
                <c:ptCount val="10"/>
                <c:pt idx="0">
                  <c:v>2005/06</c:v>
                </c:pt>
                <c:pt idx="1">
                  <c:v>2006/07</c:v>
                </c:pt>
                <c:pt idx="2">
                  <c:v>2007/08</c:v>
                </c:pt>
                <c:pt idx="3">
                  <c:v>2008/09</c:v>
                </c:pt>
                <c:pt idx="4">
                  <c:v>2009/10</c:v>
                </c:pt>
                <c:pt idx="5">
                  <c:v>2010/11</c:v>
                </c:pt>
                <c:pt idx="6">
                  <c:v>2011/12</c:v>
                </c:pt>
                <c:pt idx="7">
                  <c:v>2012/13</c:v>
                </c:pt>
                <c:pt idx="8">
                  <c:v>2013/14</c:v>
                </c:pt>
                <c:pt idx="9">
                  <c:v>2014/15</c:v>
                </c:pt>
              </c:strCache>
            </c:strRef>
          </c:cat>
          <c:val>
            <c:numRef>
              <c:f>Columnes!$B$5:$K$5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ser>
          <c:idx val="2"/>
          <c:order val="2"/>
          <c:tx>
            <c:strRef>
              <c:f>Columnes!$A$6</c:f>
              <c:strCache>
                <c:ptCount val="1"/>
                <c:pt idx="0">
                  <c:v>Becaris FPI</c:v>
                </c:pt>
              </c:strCache>
            </c:strRef>
          </c:tx>
          <c:invertIfNegative val="0"/>
          <c:cat>
            <c:strRef>
              <c:f>Columnes!$B$3:$K$3</c:f>
              <c:strCache>
                <c:ptCount val="10"/>
                <c:pt idx="0">
                  <c:v>2005/06</c:v>
                </c:pt>
                <c:pt idx="1">
                  <c:v>2006/07</c:v>
                </c:pt>
                <c:pt idx="2">
                  <c:v>2007/08</c:v>
                </c:pt>
                <c:pt idx="3">
                  <c:v>2008/09</c:v>
                </c:pt>
                <c:pt idx="4">
                  <c:v>2009/10</c:v>
                </c:pt>
                <c:pt idx="5">
                  <c:v>2010/11</c:v>
                </c:pt>
                <c:pt idx="6">
                  <c:v>2011/12</c:v>
                </c:pt>
                <c:pt idx="7">
                  <c:v>2012/13</c:v>
                </c:pt>
                <c:pt idx="8">
                  <c:v>2013/14</c:v>
                </c:pt>
                <c:pt idx="9">
                  <c:v>2014/15</c:v>
                </c:pt>
              </c:strCache>
            </c:strRef>
          </c:cat>
          <c:val>
            <c:numRef>
              <c:f>Columnes!$B$6:$K$6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</c:ser>
        <c:ser>
          <c:idx val="3"/>
          <c:order val="3"/>
          <c:tx>
            <c:strRef>
              <c:f>Columnes!$A$7</c:f>
              <c:strCache>
                <c:ptCount val="1"/>
                <c:pt idx="0">
                  <c:v>Becaris Pla doctorats industrials</c:v>
                </c:pt>
              </c:strCache>
            </c:strRef>
          </c:tx>
          <c:invertIfNegative val="0"/>
          <c:cat>
            <c:strRef>
              <c:f>Columnes!$B$3:$K$3</c:f>
              <c:strCache>
                <c:ptCount val="10"/>
                <c:pt idx="0">
                  <c:v>2005/06</c:v>
                </c:pt>
                <c:pt idx="1">
                  <c:v>2006/07</c:v>
                </c:pt>
                <c:pt idx="2">
                  <c:v>2007/08</c:v>
                </c:pt>
                <c:pt idx="3">
                  <c:v>2008/09</c:v>
                </c:pt>
                <c:pt idx="4">
                  <c:v>2009/10</c:v>
                </c:pt>
                <c:pt idx="5">
                  <c:v>2010/11</c:v>
                </c:pt>
                <c:pt idx="6">
                  <c:v>2011/12</c:v>
                </c:pt>
                <c:pt idx="7">
                  <c:v>2012/13</c:v>
                </c:pt>
                <c:pt idx="8">
                  <c:v>2013/14</c:v>
                </c:pt>
                <c:pt idx="9">
                  <c:v>2014/15</c:v>
                </c:pt>
              </c:strCache>
            </c:strRef>
          </c:cat>
          <c:val>
            <c:numRef>
              <c:f>Columnes!$B$7:$K$7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3</c:v>
                </c:pt>
                <c:pt idx="9">
                  <c:v>5</c:v>
                </c:pt>
              </c:numCache>
            </c:numRef>
          </c:val>
        </c:ser>
        <c:ser>
          <c:idx val="4"/>
          <c:order val="4"/>
          <c:tx>
            <c:strRef>
              <c:f>Columnes!$A$8</c:f>
              <c:strCache>
                <c:ptCount val="1"/>
                <c:pt idx="0">
                  <c:v>Becaris finançats per mecenes o patrocinadors</c:v>
                </c:pt>
              </c:strCache>
            </c:strRef>
          </c:tx>
          <c:invertIfNegative val="0"/>
          <c:cat>
            <c:strRef>
              <c:f>Columnes!$B$3:$K$3</c:f>
              <c:strCache>
                <c:ptCount val="10"/>
                <c:pt idx="0">
                  <c:v>2005/06</c:v>
                </c:pt>
                <c:pt idx="1">
                  <c:v>2006/07</c:v>
                </c:pt>
                <c:pt idx="2">
                  <c:v>2007/08</c:v>
                </c:pt>
                <c:pt idx="3">
                  <c:v>2008/09</c:v>
                </c:pt>
                <c:pt idx="4">
                  <c:v>2009/10</c:v>
                </c:pt>
                <c:pt idx="5">
                  <c:v>2010/11</c:v>
                </c:pt>
                <c:pt idx="6">
                  <c:v>2011/12</c:v>
                </c:pt>
                <c:pt idx="7">
                  <c:v>2012/13</c:v>
                </c:pt>
                <c:pt idx="8">
                  <c:v>2013/14</c:v>
                </c:pt>
                <c:pt idx="9">
                  <c:v>2014/15</c:v>
                </c:pt>
              </c:strCache>
            </c:strRef>
          </c:cat>
          <c:val>
            <c:numRef>
              <c:f>Columnes!$B$8:$K$8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</c:numCache>
            </c:numRef>
          </c:val>
        </c:ser>
        <c:ser>
          <c:idx val="5"/>
          <c:order val="5"/>
          <c:tx>
            <c:strRef>
              <c:f>Columnes!$A$9</c:f>
              <c:strCache>
                <c:ptCount val="1"/>
                <c:pt idx="0">
                  <c:v>Becaris projectes</c:v>
                </c:pt>
              </c:strCache>
            </c:strRef>
          </c:tx>
          <c:invertIfNegative val="0"/>
          <c:cat>
            <c:strRef>
              <c:f>Columnes!$B$3:$K$3</c:f>
              <c:strCache>
                <c:ptCount val="10"/>
                <c:pt idx="0">
                  <c:v>2005/06</c:v>
                </c:pt>
                <c:pt idx="1">
                  <c:v>2006/07</c:v>
                </c:pt>
                <c:pt idx="2">
                  <c:v>2007/08</c:v>
                </c:pt>
                <c:pt idx="3">
                  <c:v>2008/09</c:v>
                </c:pt>
                <c:pt idx="4">
                  <c:v>2009/10</c:v>
                </c:pt>
                <c:pt idx="5">
                  <c:v>2010/11</c:v>
                </c:pt>
                <c:pt idx="6">
                  <c:v>2011/12</c:v>
                </c:pt>
                <c:pt idx="7">
                  <c:v>2012/13</c:v>
                </c:pt>
                <c:pt idx="8">
                  <c:v>2013/14</c:v>
                </c:pt>
                <c:pt idx="9">
                  <c:v>2014/15</c:v>
                </c:pt>
              </c:strCache>
            </c:strRef>
          </c:cat>
          <c:val>
            <c:numRef>
              <c:f>Columnes!$B$9:$K$9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</c:ser>
        <c:ser>
          <c:idx val="6"/>
          <c:order val="6"/>
          <c:tx>
            <c:strRef>
              <c:f>Columnes!$A$10</c:f>
              <c:strCache>
                <c:ptCount val="1"/>
                <c:pt idx="0">
                  <c:v>Becaris UVic</c:v>
                </c:pt>
              </c:strCache>
            </c:strRef>
          </c:tx>
          <c:invertIfNegative val="0"/>
          <c:cat>
            <c:strRef>
              <c:f>Columnes!$B$3:$K$3</c:f>
              <c:strCache>
                <c:ptCount val="10"/>
                <c:pt idx="0">
                  <c:v>2005/06</c:v>
                </c:pt>
                <c:pt idx="1">
                  <c:v>2006/07</c:v>
                </c:pt>
                <c:pt idx="2">
                  <c:v>2007/08</c:v>
                </c:pt>
                <c:pt idx="3">
                  <c:v>2008/09</c:v>
                </c:pt>
                <c:pt idx="4">
                  <c:v>2009/10</c:v>
                </c:pt>
                <c:pt idx="5">
                  <c:v>2010/11</c:v>
                </c:pt>
                <c:pt idx="6">
                  <c:v>2011/12</c:v>
                </c:pt>
                <c:pt idx="7">
                  <c:v>2012/13</c:v>
                </c:pt>
                <c:pt idx="8">
                  <c:v>2013/14</c:v>
                </c:pt>
                <c:pt idx="9">
                  <c:v>2014/15</c:v>
                </c:pt>
              </c:strCache>
            </c:strRef>
          </c:cat>
          <c:val>
            <c:numRef>
              <c:f>Columnes!$B$10:$K$10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4</c:v>
                </c:pt>
                <c:pt idx="9">
                  <c:v>6</c:v>
                </c:pt>
              </c:numCache>
            </c:numRef>
          </c:val>
        </c:ser>
        <c:ser>
          <c:idx val="7"/>
          <c:order val="7"/>
          <c:tx>
            <c:strRef>
              <c:f>Columnes!$A$11</c:f>
              <c:strCache>
                <c:ptCount val="1"/>
                <c:pt idx="0">
                  <c:v>Becaris vinculats a dedicacions de recerca del PDI</c:v>
                </c:pt>
              </c:strCache>
            </c:strRef>
          </c:tx>
          <c:invertIfNegative val="0"/>
          <c:cat>
            <c:strRef>
              <c:f>Columnes!$B$3:$K$3</c:f>
              <c:strCache>
                <c:ptCount val="10"/>
                <c:pt idx="0">
                  <c:v>2005/06</c:v>
                </c:pt>
                <c:pt idx="1">
                  <c:v>2006/07</c:v>
                </c:pt>
                <c:pt idx="2">
                  <c:v>2007/08</c:v>
                </c:pt>
                <c:pt idx="3">
                  <c:v>2008/09</c:v>
                </c:pt>
                <c:pt idx="4">
                  <c:v>2009/10</c:v>
                </c:pt>
                <c:pt idx="5">
                  <c:v>2010/11</c:v>
                </c:pt>
                <c:pt idx="6">
                  <c:v>2011/12</c:v>
                </c:pt>
                <c:pt idx="7">
                  <c:v>2012/13</c:v>
                </c:pt>
                <c:pt idx="8">
                  <c:v>2013/14</c:v>
                </c:pt>
                <c:pt idx="9">
                  <c:v>2014/15</c:v>
                </c:pt>
              </c:strCache>
            </c:strRef>
          </c:cat>
          <c:val>
            <c:numRef>
              <c:f>Columnes!$B$11:$K$11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</c:ser>
        <c:ser>
          <c:idx val="8"/>
          <c:order val="8"/>
          <c:tx>
            <c:strRef>
              <c:f>Columnes!$A$12</c:f>
              <c:strCache>
                <c:ptCount val="1"/>
                <c:pt idx="0">
                  <c:v>Ajuts fi de tesi del PDI</c:v>
                </c:pt>
              </c:strCache>
            </c:strRef>
          </c:tx>
          <c:invertIfNegative val="0"/>
          <c:cat>
            <c:strRef>
              <c:f>Columnes!$B$3:$K$3</c:f>
              <c:strCache>
                <c:ptCount val="10"/>
                <c:pt idx="0">
                  <c:v>2005/06</c:v>
                </c:pt>
                <c:pt idx="1">
                  <c:v>2006/07</c:v>
                </c:pt>
                <c:pt idx="2">
                  <c:v>2007/08</c:v>
                </c:pt>
                <c:pt idx="3">
                  <c:v>2008/09</c:v>
                </c:pt>
                <c:pt idx="4">
                  <c:v>2009/10</c:v>
                </c:pt>
                <c:pt idx="5">
                  <c:v>2010/11</c:v>
                </c:pt>
                <c:pt idx="6">
                  <c:v>2011/12</c:v>
                </c:pt>
                <c:pt idx="7">
                  <c:v>2012/13</c:v>
                </c:pt>
                <c:pt idx="8">
                  <c:v>2013/14</c:v>
                </c:pt>
                <c:pt idx="9">
                  <c:v>2014/15</c:v>
                </c:pt>
              </c:strCache>
            </c:strRef>
          </c:cat>
          <c:val>
            <c:numRef>
              <c:f>Columnes!$B$12:$K$12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7</c:v>
                </c:pt>
                <c:pt idx="5">
                  <c:v>5</c:v>
                </c:pt>
                <c:pt idx="6">
                  <c:v>7</c:v>
                </c:pt>
                <c:pt idx="7">
                  <c:v>6</c:v>
                </c:pt>
                <c:pt idx="8">
                  <c:v>6</c:v>
                </c:pt>
                <c:pt idx="9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35443456"/>
        <c:axId val="1990351600"/>
      </c:barChart>
      <c:lineChart>
        <c:grouping val="stacked"/>
        <c:varyColors val="0"/>
        <c:ser>
          <c:idx val="9"/>
          <c:order val="9"/>
          <c:tx>
            <c:strRef>
              <c:f>Columnes!$A$13</c:f>
              <c:strCache>
                <c:ptCount val="1"/>
                <c:pt idx="0">
                  <c:v>Tesis inscrites</c:v>
                </c:pt>
              </c:strCache>
            </c:strRef>
          </c:tx>
          <c:cat>
            <c:strRef>
              <c:f>Columnes!$B$3:$J$3</c:f>
              <c:strCache>
                <c:ptCount val="9"/>
                <c:pt idx="0">
                  <c:v>2005/06</c:v>
                </c:pt>
                <c:pt idx="1">
                  <c:v>2006/07</c:v>
                </c:pt>
                <c:pt idx="2">
                  <c:v>2007/08</c:v>
                </c:pt>
                <c:pt idx="3">
                  <c:v>2008/09</c:v>
                </c:pt>
                <c:pt idx="4">
                  <c:v>2009/10</c:v>
                </c:pt>
                <c:pt idx="5">
                  <c:v>2010/11</c:v>
                </c:pt>
                <c:pt idx="6">
                  <c:v>2011/12</c:v>
                </c:pt>
                <c:pt idx="7">
                  <c:v>2012/13</c:v>
                </c:pt>
                <c:pt idx="8">
                  <c:v>2013/14</c:v>
                </c:pt>
              </c:strCache>
            </c:strRef>
          </c:cat>
          <c:val>
            <c:numRef>
              <c:f>Columnes!$B$13:$K$13</c:f>
              <c:numCache>
                <c:formatCode>General</c:formatCode>
                <c:ptCount val="10"/>
                <c:pt idx="0">
                  <c:v>3</c:v>
                </c:pt>
                <c:pt idx="1">
                  <c:v>3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38</c:v>
                </c:pt>
                <c:pt idx="6">
                  <c:v>83</c:v>
                </c:pt>
                <c:pt idx="7">
                  <c:v>109</c:v>
                </c:pt>
                <c:pt idx="8">
                  <c:v>133</c:v>
                </c:pt>
                <c:pt idx="9">
                  <c:v>138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80848"/>
        <c:axId val="1990352144"/>
      </c:lineChart>
      <c:scatterChart>
        <c:scatterStyle val="lineMarker"/>
        <c:varyColors val="0"/>
        <c:ser>
          <c:idx val="10"/>
          <c:order val="10"/>
          <c:tx>
            <c:strRef>
              <c:f>Columnes!$A$14</c:f>
              <c:strCache>
                <c:ptCount val="1"/>
                <c:pt idx="0">
                  <c:v>Tesis llegides</c:v>
                </c:pt>
              </c:strCache>
            </c:strRef>
          </c:tx>
          <c:marker>
            <c:symbol val="square"/>
            <c:size val="5"/>
          </c:marker>
          <c:xVal>
            <c:strRef>
              <c:f>Columnes!$B$3:$K$3</c:f>
              <c:strCache>
                <c:ptCount val="10"/>
                <c:pt idx="0">
                  <c:v>2005/06</c:v>
                </c:pt>
                <c:pt idx="1">
                  <c:v>2006/07</c:v>
                </c:pt>
                <c:pt idx="2">
                  <c:v>2007/08</c:v>
                </c:pt>
                <c:pt idx="3">
                  <c:v>2008/09</c:v>
                </c:pt>
                <c:pt idx="4">
                  <c:v>2009/10</c:v>
                </c:pt>
                <c:pt idx="5">
                  <c:v>2010/11</c:v>
                </c:pt>
                <c:pt idx="6">
                  <c:v>2011/12</c:v>
                </c:pt>
                <c:pt idx="7">
                  <c:v>2012/13</c:v>
                </c:pt>
                <c:pt idx="8">
                  <c:v>2013/14</c:v>
                </c:pt>
                <c:pt idx="9">
                  <c:v>2014/15</c:v>
                </c:pt>
              </c:strCache>
            </c:strRef>
          </c:xVal>
          <c:yVal>
            <c:numRef>
              <c:f>Columnes!$B$14:$K$14</c:f>
              <c:numCache>
                <c:formatCode>General</c:formatCode>
                <c:ptCount val="10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3</c:v>
                </c:pt>
                <c:pt idx="5">
                  <c:v>2</c:v>
                </c:pt>
                <c:pt idx="6">
                  <c:v>3</c:v>
                </c:pt>
                <c:pt idx="7">
                  <c:v>8</c:v>
                </c:pt>
                <c:pt idx="8">
                  <c:v>9</c:v>
                </c:pt>
                <c:pt idx="9">
                  <c:v>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80848"/>
        <c:axId val="1990352144"/>
      </c:scatterChart>
      <c:catAx>
        <c:axId val="20354434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ca-ES"/>
          </a:p>
        </c:txPr>
        <c:crossAx val="1990351600"/>
        <c:crosses val="autoZero"/>
        <c:auto val="1"/>
        <c:lblAlgn val="ctr"/>
        <c:lblOffset val="100"/>
        <c:noMultiLvlLbl val="0"/>
      </c:catAx>
      <c:valAx>
        <c:axId val="1990351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ca-ES"/>
          </a:p>
        </c:txPr>
        <c:crossAx val="2035443456"/>
        <c:crosses val="autoZero"/>
        <c:crossBetween val="between"/>
      </c:valAx>
      <c:valAx>
        <c:axId val="199035214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ca-ES"/>
          </a:p>
        </c:txPr>
        <c:crossAx val="5680848"/>
        <c:crosses val="max"/>
        <c:crossBetween val="between"/>
      </c:valAx>
      <c:catAx>
        <c:axId val="568084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990352144"/>
        <c:crosses val="max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68548432639949852"/>
          <c:y val="9.3792976426391644E-2"/>
          <c:w val="8.4956759509538918E-2"/>
          <c:h val="0.51425110285838804"/>
        </c:manualLayout>
      </c:layout>
      <c:overlay val="0"/>
      <c:txPr>
        <a:bodyPr/>
        <a:lstStyle/>
        <a:p>
          <a:pPr>
            <a:defRPr sz="600"/>
          </a:pPr>
          <a:endParaRPr lang="ca-E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Finançament_RRHH!$A$3</c:f>
              <c:strCache>
                <c:ptCount val="1"/>
                <c:pt idx="0">
                  <c:v>Contractes predoctorals: FI, FPU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Finançament_RRHH!$B$2:$J$2</c:f>
              <c:strCache>
                <c:ptCount val="9"/>
                <c:pt idx="0">
                  <c:v>Curs 2006/07</c:v>
                </c:pt>
                <c:pt idx="1">
                  <c:v>Curs 2007/08</c:v>
                </c:pt>
                <c:pt idx="2">
                  <c:v>Curs 2008/09</c:v>
                </c:pt>
                <c:pt idx="3">
                  <c:v>Curs 2009/10</c:v>
                </c:pt>
                <c:pt idx="4">
                  <c:v>Curs 2010/11</c:v>
                </c:pt>
                <c:pt idx="5">
                  <c:v>Curs 2011/12</c:v>
                </c:pt>
                <c:pt idx="6">
                  <c:v>Curs 2012/13</c:v>
                </c:pt>
                <c:pt idx="7">
                  <c:v>Curs 2013/14</c:v>
                </c:pt>
                <c:pt idx="8">
                  <c:v>Curs 2014/15</c:v>
                </c:pt>
              </c:strCache>
            </c:strRef>
          </c:cat>
          <c:val>
            <c:numRef>
              <c:f>Finançament_RRHH!$B$3:$J$3</c:f>
              <c:numCache>
                <c:formatCode>General</c:formatCode>
                <c:ptCount val="9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11</c:v>
                </c:pt>
                <c:pt idx="4">
                  <c:v>8</c:v>
                </c:pt>
                <c:pt idx="5">
                  <c:v>13</c:v>
                </c:pt>
                <c:pt idx="6">
                  <c:v>4</c:v>
                </c:pt>
                <c:pt idx="7">
                  <c:v>10</c:v>
                </c:pt>
                <c:pt idx="8">
                  <c:v>19</c:v>
                </c:pt>
              </c:numCache>
            </c:numRef>
          </c:val>
        </c:ser>
        <c:ser>
          <c:idx val="1"/>
          <c:order val="1"/>
          <c:tx>
            <c:strRef>
              <c:f>Finançament_RRHH!$A$4</c:f>
              <c:strCache>
                <c:ptCount val="1"/>
                <c:pt idx="0">
                  <c:v>Contracte predoctoral: DI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Finançament_RRHH!$B$2:$J$2</c:f>
              <c:strCache>
                <c:ptCount val="9"/>
                <c:pt idx="0">
                  <c:v>Curs 2006/07</c:v>
                </c:pt>
                <c:pt idx="1">
                  <c:v>Curs 2007/08</c:v>
                </c:pt>
                <c:pt idx="2">
                  <c:v>Curs 2008/09</c:v>
                </c:pt>
                <c:pt idx="3">
                  <c:v>Curs 2009/10</c:v>
                </c:pt>
                <c:pt idx="4">
                  <c:v>Curs 2010/11</c:v>
                </c:pt>
                <c:pt idx="5">
                  <c:v>Curs 2011/12</c:v>
                </c:pt>
                <c:pt idx="6">
                  <c:v>Curs 2012/13</c:v>
                </c:pt>
                <c:pt idx="7">
                  <c:v>Curs 2013/14</c:v>
                </c:pt>
                <c:pt idx="8">
                  <c:v>Curs 2014/15</c:v>
                </c:pt>
              </c:strCache>
            </c:strRef>
          </c:cat>
          <c:val>
            <c:numRef>
              <c:f>Finançament_RRHH!$B$4:$J$4</c:f>
              <c:numCache>
                <c:formatCode>General</c:formatCode>
                <c:ptCount val="9"/>
                <c:pt idx="7">
                  <c:v>4</c:v>
                </c:pt>
                <c:pt idx="8">
                  <c:v>2</c:v>
                </c:pt>
              </c:numCache>
            </c:numRef>
          </c:val>
        </c:ser>
        <c:ser>
          <c:idx val="2"/>
          <c:order val="2"/>
          <c:tx>
            <c:strRef>
              <c:f>Finançament_RRHH!$A$5</c:f>
              <c:strCache>
                <c:ptCount val="1"/>
                <c:pt idx="0">
                  <c:v>Contracte postdoctoral: Beatriu de Pinós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Finançament_RRHH!$B$2:$J$2</c:f>
              <c:strCache>
                <c:ptCount val="9"/>
                <c:pt idx="0">
                  <c:v>Curs 2006/07</c:v>
                </c:pt>
                <c:pt idx="1">
                  <c:v>Curs 2007/08</c:v>
                </c:pt>
                <c:pt idx="2">
                  <c:v>Curs 2008/09</c:v>
                </c:pt>
                <c:pt idx="3">
                  <c:v>Curs 2009/10</c:v>
                </c:pt>
                <c:pt idx="4">
                  <c:v>Curs 2010/11</c:v>
                </c:pt>
                <c:pt idx="5">
                  <c:v>Curs 2011/12</c:v>
                </c:pt>
                <c:pt idx="6">
                  <c:v>Curs 2012/13</c:v>
                </c:pt>
                <c:pt idx="7">
                  <c:v>Curs 2013/14</c:v>
                </c:pt>
                <c:pt idx="8">
                  <c:v>Curs 2014/15</c:v>
                </c:pt>
              </c:strCache>
            </c:strRef>
          </c:cat>
          <c:val>
            <c:numRef>
              <c:f>Finançament_RRHH!$B$5:$J$5</c:f>
              <c:numCache>
                <c:formatCode>General</c:formatCode>
                <c:ptCount val="9"/>
                <c:pt idx="7">
                  <c:v>1</c:v>
                </c:pt>
                <c:pt idx="8">
                  <c:v>3</c:v>
                </c:pt>
              </c:numCache>
            </c:numRef>
          </c:val>
        </c:ser>
        <c:ser>
          <c:idx val="3"/>
          <c:order val="3"/>
          <c:tx>
            <c:strRef>
              <c:f>Finançament_RRHH!$A$6</c:f>
              <c:strCache>
                <c:ptCount val="1"/>
                <c:pt idx="0">
                  <c:v>Contracte postdoctoral: ICREA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Finançament_RRHH!$B$2:$J$2</c:f>
              <c:strCache>
                <c:ptCount val="9"/>
                <c:pt idx="0">
                  <c:v>Curs 2006/07</c:v>
                </c:pt>
                <c:pt idx="1">
                  <c:v>Curs 2007/08</c:v>
                </c:pt>
                <c:pt idx="2">
                  <c:v>Curs 2008/09</c:v>
                </c:pt>
                <c:pt idx="3">
                  <c:v>Curs 2009/10</c:v>
                </c:pt>
                <c:pt idx="4">
                  <c:v>Curs 2010/11</c:v>
                </c:pt>
                <c:pt idx="5">
                  <c:v>Curs 2011/12</c:v>
                </c:pt>
                <c:pt idx="6">
                  <c:v>Curs 2012/13</c:v>
                </c:pt>
                <c:pt idx="7">
                  <c:v>Curs 2013/14</c:v>
                </c:pt>
                <c:pt idx="8">
                  <c:v>Curs 2014/15</c:v>
                </c:pt>
              </c:strCache>
            </c:strRef>
          </c:cat>
          <c:val>
            <c:numRef>
              <c:f>Finançament_RRHH!$B$6:$J$6</c:f>
              <c:numCache>
                <c:formatCode>General</c:formatCode>
                <c:ptCount val="9"/>
                <c:pt idx="5">
                  <c:v>1</c:v>
                </c:pt>
                <c:pt idx="6">
                  <c:v>5</c:v>
                </c:pt>
                <c:pt idx="7">
                  <c:v>3</c:v>
                </c:pt>
                <c:pt idx="8">
                  <c:v>5</c:v>
                </c:pt>
              </c:numCache>
            </c:numRef>
          </c:val>
        </c:ser>
        <c:ser>
          <c:idx val="4"/>
          <c:order val="4"/>
          <c:tx>
            <c:strRef>
              <c:f>Finançament_RRHH!$A$7</c:f>
              <c:strCache>
                <c:ptCount val="1"/>
                <c:pt idx="0">
                  <c:v>Contracte postdoctoral:Ramón y Cajal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Finançament_RRHH!$B$2:$J$2</c:f>
              <c:strCache>
                <c:ptCount val="9"/>
                <c:pt idx="0">
                  <c:v>Curs 2006/07</c:v>
                </c:pt>
                <c:pt idx="1">
                  <c:v>Curs 2007/08</c:v>
                </c:pt>
                <c:pt idx="2">
                  <c:v>Curs 2008/09</c:v>
                </c:pt>
                <c:pt idx="3">
                  <c:v>Curs 2009/10</c:v>
                </c:pt>
                <c:pt idx="4">
                  <c:v>Curs 2010/11</c:v>
                </c:pt>
                <c:pt idx="5">
                  <c:v>Curs 2011/12</c:v>
                </c:pt>
                <c:pt idx="6">
                  <c:v>Curs 2012/13</c:v>
                </c:pt>
                <c:pt idx="7">
                  <c:v>Curs 2013/14</c:v>
                </c:pt>
                <c:pt idx="8">
                  <c:v>Curs 2014/15</c:v>
                </c:pt>
              </c:strCache>
            </c:strRef>
          </c:cat>
          <c:val>
            <c:numRef>
              <c:f>Finançament_RRHH!$B$7:$J$7</c:f>
              <c:numCache>
                <c:formatCode>General</c:formatCode>
                <c:ptCount val="9"/>
                <c:pt idx="0">
                  <c:v>1</c:v>
                </c:pt>
                <c:pt idx="4">
                  <c:v>1</c:v>
                </c:pt>
                <c:pt idx="6">
                  <c:v>5</c:v>
                </c:pt>
                <c:pt idx="7">
                  <c:v>9</c:v>
                </c:pt>
                <c:pt idx="8">
                  <c:v>13</c:v>
                </c:pt>
              </c:numCache>
            </c:numRef>
          </c:val>
        </c:ser>
        <c:ser>
          <c:idx val="5"/>
          <c:order val="5"/>
          <c:tx>
            <c:strRef>
              <c:f>Finançament_RRHH!$A$8</c:f>
              <c:strCache>
                <c:ptCount val="1"/>
                <c:pt idx="0">
                  <c:v>Contracte postdoctoral: Juan de la Cierva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Finançament_RRHH!$B$2:$J$2</c:f>
              <c:strCache>
                <c:ptCount val="9"/>
                <c:pt idx="0">
                  <c:v>Curs 2006/07</c:v>
                </c:pt>
                <c:pt idx="1">
                  <c:v>Curs 2007/08</c:v>
                </c:pt>
                <c:pt idx="2">
                  <c:v>Curs 2008/09</c:v>
                </c:pt>
                <c:pt idx="3">
                  <c:v>Curs 2009/10</c:v>
                </c:pt>
                <c:pt idx="4">
                  <c:v>Curs 2010/11</c:v>
                </c:pt>
                <c:pt idx="5">
                  <c:v>Curs 2011/12</c:v>
                </c:pt>
                <c:pt idx="6">
                  <c:v>Curs 2012/13</c:v>
                </c:pt>
                <c:pt idx="7">
                  <c:v>Curs 2013/14</c:v>
                </c:pt>
                <c:pt idx="8">
                  <c:v>Curs 2014/15</c:v>
                </c:pt>
              </c:strCache>
            </c:strRef>
          </c:cat>
          <c:val>
            <c:numRef>
              <c:f>Finançament_RRHH!$B$8:$J$8</c:f>
              <c:numCache>
                <c:formatCode>General</c:formatCode>
                <c:ptCount val="9"/>
                <c:pt idx="4">
                  <c:v>1</c:v>
                </c:pt>
                <c:pt idx="6">
                  <c:v>4</c:v>
                </c:pt>
                <c:pt idx="7">
                  <c:v>6</c:v>
                </c:pt>
                <c:pt idx="8">
                  <c:v>6</c:v>
                </c:pt>
              </c:numCache>
            </c:numRef>
          </c:val>
        </c:ser>
        <c:ser>
          <c:idx val="6"/>
          <c:order val="6"/>
          <c:tx>
            <c:strRef>
              <c:f>Finançament_RRHH!$A$9</c:f>
              <c:strCache>
                <c:ptCount val="1"/>
                <c:pt idx="0">
                  <c:v>Contacte postdoctoral: Tecniospring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Finançament_RRHH!$B$2:$J$2</c:f>
              <c:strCache>
                <c:ptCount val="9"/>
                <c:pt idx="0">
                  <c:v>Curs 2006/07</c:v>
                </c:pt>
                <c:pt idx="1">
                  <c:v>Curs 2007/08</c:v>
                </c:pt>
                <c:pt idx="2">
                  <c:v>Curs 2008/09</c:v>
                </c:pt>
                <c:pt idx="3">
                  <c:v>Curs 2009/10</c:v>
                </c:pt>
                <c:pt idx="4">
                  <c:v>Curs 2010/11</c:v>
                </c:pt>
                <c:pt idx="5">
                  <c:v>Curs 2011/12</c:v>
                </c:pt>
                <c:pt idx="6">
                  <c:v>Curs 2012/13</c:v>
                </c:pt>
                <c:pt idx="7">
                  <c:v>Curs 2013/14</c:v>
                </c:pt>
                <c:pt idx="8">
                  <c:v>Curs 2014/15</c:v>
                </c:pt>
              </c:strCache>
            </c:strRef>
          </c:cat>
          <c:val>
            <c:numRef>
              <c:f>Finançament_RRHH!$B$9:$J$9</c:f>
              <c:numCache>
                <c:formatCode>General</c:formatCode>
                <c:ptCount val="9"/>
                <c:pt idx="7">
                  <c:v>4</c:v>
                </c:pt>
                <c:pt idx="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684656"/>
        <c:axId val="5685744"/>
      </c:barChart>
      <c:catAx>
        <c:axId val="5684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5685744"/>
        <c:crosses val="autoZero"/>
        <c:auto val="1"/>
        <c:lblAlgn val="ctr"/>
        <c:lblOffset val="100"/>
        <c:noMultiLvlLbl val="0"/>
      </c:catAx>
      <c:valAx>
        <c:axId val="5685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5684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Talent!$B$6</c:f>
              <c:strCache>
                <c:ptCount val="1"/>
                <c:pt idx="0">
                  <c:v>RyC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Talent!$C$5:$K$5</c:f>
              <c:strCache>
                <c:ptCount val="9"/>
                <c:pt idx="0">
                  <c:v>Curs 2006-07</c:v>
                </c:pt>
                <c:pt idx="1">
                  <c:v>Curs 2007-08</c:v>
                </c:pt>
                <c:pt idx="2">
                  <c:v>Curs 2008-09</c:v>
                </c:pt>
                <c:pt idx="3">
                  <c:v>Curs 2009-10</c:v>
                </c:pt>
                <c:pt idx="4">
                  <c:v>Curs 2010-11</c:v>
                </c:pt>
                <c:pt idx="5">
                  <c:v>Curs 2011-12</c:v>
                </c:pt>
                <c:pt idx="6">
                  <c:v>Curs 2012-13</c:v>
                </c:pt>
                <c:pt idx="7">
                  <c:v>Curs 2013-14</c:v>
                </c:pt>
                <c:pt idx="8">
                  <c:v>Curs 2014-15</c:v>
                </c:pt>
              </c:strCache>
            </c:strRef>
          </c:cat>
          <c:val>
            <c:numRef>
              <c:f>Talent!$C$6:$K$6</c:f>
              <c:numCache>
                <c:formatCode>General</c:formatCode>
                <c:ptCount val="9"/>
                <c:pt idx="0">
                  <c:v>1</c:v>
                </c:pt>
                <c:pt idx="7">
                  <c:v>1</c:v>
                </c:pt>
              </c:numCache>
            </c:numRef>
          </c:val>
        </c:ser>
        <c:ser>
          <c:idx val="1"/>
          <c:order val="1"/>
          <c:tx>
            <c:strRef>
              <c:f>Talent!$B$7</c:f>
              <c:strCache>
                <c:ptCount val="1"/>
                <c:pt idx="0">
                  <c:v>FI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Talent!$C$5:$K$5</c:f>
              <c:strCache>
                <c:ptCount val="9"/>
                <c:pt idx="0">
                  <c:v>Curs 2006-07</c:v>
                </c:pt>
                <c:pt idx="1">
                  <c:v>Curs 2007-08</c:v>
                </c:pt>
                <c:pt idx="2">
                  <c:v>Curs 2008-09</c:v>
                </c:pt>
                <c:pt idx="3">
                  <c:v>Curs 2009-10</c:v>
                </c:pt>
                <c:pt idx="4">
                  <c:v>Curs 2010-11</c:v>
                </c:pt>
                <c:pt idx="5">
                  <c:v>Curs 2011-12</c:v>
                </c:pt>
                <c:pt idx="6">
                  <c:v>Curs 2012-13</c:v>
                </c:pt>
                <c:pt idx="7">
                  <c:v>Curs 2013-14</c:v>
                </c:pt>
                <c:pt idx="8">
                  <c:v>Curs 2014-15</c:v>
                </c:pt>
              </c:strCache>
            </c:strRef>
          </c:cat>
          <c:val>
            <c:numRef>
              <c:f>Talent!$C$7:$K$7</c:f>
              <c:numCache>
                <c:formatCode>General</c:formatCode>
                <c:ptCount val="9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</c:numCache>
            </c:numRef>
          </c:val>
        </c:ser>
        <c:ser>
          <c:idx val="2"/>
          <c:order val="2"/>
          <c:tx>
            <c:strRef>
              <c:f>Talent!$B$8</c:f>
              <c:strCache>
                <c:ptCount val="1"/>
                <c:pt idx="0">
                  <c:v>FPU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Talent!$C$5:$K$5</c:f>
              <c:strCache>
                <c:ptCount val="9"/>
                <c:pt idx="0">
                  <c:v>Curs 2006-07</c:v>
                </c:pt>
                <c:pt idx="1">
                  <c:v>Curs 2007-08</c:v>
                </c:pt>
                <c:pt idx="2">
                  <c:v>Curs 2008-09</c:v>
                </c:pt>
                <c:pt idx="3">
                  <c:v>Curs 2009-10</c:v>
                </c:pt>
                <c:pt idx="4">
                  <c:v>Curs 2010-11</c:v>
                </c:pt>
                <c:pt idx="5">
                  <c:v>Curs 2011-12</c:v>
                </c:pt>
                <c:pt idx="6">
                  <c:v>Curs 2012-13</c:v>
                </c:pt>
                <c:pt idx="7">
                  <c:v>Curs 2013-14</c:v>
                </c:pt>
                <c:pt idx="8">
                  <c:v>Curs 2014-15</c:v>
                </c:pt>
              </c:strCache>
            </c:strRef>
          </c:cat>
          <c:val>
            <c:numRef>
              <c:f>Talent!$C$8:$K$8</c:f>
              <c:numCache>
                <c:formatCode>General</c:formatCode>
                <c:ptCount val="9"/>
                <c:pt idx="1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3"/>
          <c:order val="3"/>
          <c:tx>
            <c:strRef>
              <c:f>Talent!$B$9</c:f>
              <c:strCache>
                <c:ptCount val="1"/>
                <c:pt idx="0">
                  <c:v>FPI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Talent!$C$5:$K$5</c:f>
              <c:strCache>
                <c:ptCount val="9"/>
                <c:pt idx="0">
                  <c:v>Curs 2006-07</c:v>
                </c:pt>
                <c:pt idx="1">
                  <c:v>Curs 2007-08</c:v>
                </c:pt>
                <c:pt idx="2">
                  <c:v>Curs 2008-09</c:v>
                </c:pt>
                <c:pt idx="3">
                  <c:v>Curs 2009-10</c:v>
                </c:pt>
                <c:pt idx="4">
                  <c:v>Curs 2010-11</c:v>
                </c:pt>
                <c:pt idx="5">
                  <c:v>Curs 2011-12</c:v>
                </c:pt>
                <c:pt idx="6">
                  <c:v>Curs 2012-13</c:v>
                </c:pt>
                <c:pt idx="7">
                  <c:v>Curs 2013-14</c:v>
                </c:pt>
                <c:pt idx="8">
                  <c:v>Curs 2014-15</c:v>
                </c:pt>
              </c:strCache>
            </c:strRef>
          </c:cat>
          <c:val>
            <c:numRef>
              <c:f>Talent!$C$9:$K$9</c:f>
              <c:numCache>
                <c:formatCode>General</c:formatCode>
                <c:ptCount val="9"/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4"/>
          <c:order val="4"/>
          <c:tx>
            <c:strRef>
              <c:f>Talent!$B$10</c:f>
              <c:strCache>
                <c:ptCount val="1"/>
                <c:pt idx="0">
                  <c:v>I3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Talent!$C$5:$K$5</c:f>
              <c:strCache>
                <c:ptCount val="9"/>
                <c:pt idx="0">
                  <c:v>Curs 2006-07</c:v>
                </c:pt>
                <c:pt idx="1">
                  <c:v>Curs 2007-08</c:v>
                </c:pt>
                <c:pt idx="2">
                  <c:v>Curs 2008-09</c:v>
                </c:pt>
                <c:pt idx="3">
                  <c:v>Curs 2009-10</c:v>
                </c:pt>
                <c:pt idx="4">
                  <c:v>Curs 2010-11</c:v>
                </c:pt>
                <c:pt idx="5">
                  <c:v>Curs 2011-12</c:v>
                </c:pt>
                <c:pt idx="6">
                  <c:v>Curs 2012-13</c:v>
                </c:pt>
                <c:pt idx="7">
                  <c:v>Curs 2013-14</c:v>
                </c:pt>
                <c:pt idx="8">
                  <c:v>Curs 2014-15</c:v>
                </c:pt>
              </c:strCache>
            </c:strRef>
          </c:cat>
          <c:val>
            <c:numRef>
              <c:f>Talent!$C$10:$K$10</c:f>
              <c:numCache>
                <c:formatCode>General</c:formatCode>
                <c:ptCount val="9"/>
                <c:pt idx="3">
                  <c:v>1</c:v>
                </c:pt>
              </c:numCache>
            </c:numRef>
          </c:val>
        </c:ser>
        <c:ser>
          <c:idx val="5"/>
          <c:order val="5"/>
          <c:tx>
            <c:strRef>
              <c:f>Talent!$B$11</c:f>
              <c:strCache>
                <c:ptCount val="1"/>
                <c:pt idx="0">
                  <c:v>DI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Talent!$C$5:$K$5</c:f>
              <c:strCache>
                <c:ptCount val="9"/>
                <c:pt idx="0">
                  <c:v>Curs 2006-07</c:v>
                </c:pt>
                <c:pt idx="1">
                  <c:v>Curs 2007-08</c:v>
                </c:pt>
                <c:pt idx="2">
                  <c:v>Curs 2008-09</c:v>
                </c:pt>
                <c:pt idx="3">
                  <c:v>Curs 2009-10</c:v>
                </c:pt>
                <c:pt idx="4">
                  <c:v>Curs 2010-11</c:v>
                </c:pt>
                <c:pt idx="5">
                  <c:v>Curs 2011-12</c:v>
                </c:pt>
                <c:pt idx="6">
                  <c:v>Curs 2012-13</c:v>
                </c:pt>
                <c:pt idx="7">
                  <c:v>Curs 2013-14</c:v>
                </c:pt>
                <c:pt idx="8">
                  <c:v>Curs 2014-15</c:v>
                </c:pt>
              </c:strCache>
            </c:strRef>
          </c:cat>
          <c:val>
            <c:numRef>
              <c:f>Talent!$C$11:$K$11</c:f>
              <c:numCache>
                <c:formatCode>General</c:formatCode>
                <c:ptCount val="9"/>
                <c:pt idx="7">
                  <c:v>4</c:v>
                </c:pt>
                <c:pt idx="8">
                  <c:v>2</c:v>
                </c:pt>
              </c:numCache>
            </c:numRef>
          </c:val>
        </c:ser>
        <c:ser>
          <c:idx val="6"/>
          <c:order val="6"/>
          <c:tx>
            <c:strRef>
              <c:f>Talent!$B$12</c:f>
              <c:strCache>
                <c:ptCount val="1"/>
                <c:pt idx="0">
                  <c:v>Tecniospring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Talent!$C$5:$K$5</c:f>
              <c:strCache>
                <c:ptCount val="9"/>
                <c:pt idx="0">
                  <c:v>Curs 2006-07</c:v>
                </c:pt>
                <c:pt idx="1">
                  <c:v>Curs 2007-08</c:v>
                </c:pt>
                <c:pt idx="2">
                  <c:v>Curs 2008-09</c:v>
                </c:pt>
                <c:pt idx="3">
                  <c:v>Curs 2009-10</c:v>
                </c:pt>
                <c:pt idx="4">
                  <c:v>Curs 2010-11</c:v>
                </c:pt>
                <c:pt idx="5">
                  <c:v>Curs 2011-12</c:v>
                </c:pt>
                <c:pt idx="6">
                  <c:v>Curs 2012-13</c:v>
                </c:pt>
                <c:pt idx="7">
                  <c:v>Curs 2013-14</c:v>
                </c:pt>
                <c:pt idx="8">
                  <c:v>Curs 2014-15</c:v>
                </c:pt>
              </c:strCache>
            </c:strRef>
          </c:cat>
          <c:val>
            <c:numRef>
              <c:f>Talent!$C$12:$K$12</c:f>
              <c:numCache>
                <c:formatCode>General</c:formatCode>
                <c:ptCount val="9"/>
                <c:pt idx="8">
                  <c:v>2</c:v>
                </c:pt>
              </c:numCache>
            </c:numRef>
          </c:val>
        </c:ser>
        <c:ser>
          <c:idx val="7"/>
          <c:order val="7"/>
          <c:tx>
            <c:strRef>
              <c:f>Talent!$B$13</c:f>
              <c:strCache>
                <c:ptCount val="1"/>
                <c:pt idx="0">
                  <c:v>JdLC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Talent!$C$5:$K$5</c:f>
              <c:strCache>
                <c:ptCount val="9"/>
                <c:pt idx="0">
                  <c:v>Curs 2006-07</c:v>
                </c:pt>
                <c:pt idx="1">
                  <c:v>Curs 2007-08</c:v>
                </c:pt>
                <c:pt idx="2">
                  <c:v>Curs 2008-09</c:v>
                </c:pt>
                <c:pt idx="3">
                  <c:v>Curs 2009-10</c:v>
                </c:pt>
                <c:pt idx="4">
                  <c:v>Curs 2010-11</c:v>
                </c:pt>
                <c:pt idx="5">
                  <c:v>Curs 2011-12</c:v>
                </c:pt>
                <c:pt idx="6">
                  <c:v>Curs 2012-13</c:v>
                </c:pt>
                <c:pt idx="7">
                  <c:v>Curs 2013-14</c:v>
                </c:pt>
                <c:pt idx="8">
                  <c:v>Curs 2014-15</c:v>
                </c:pt>
              </c:strCache>
            </c:strRef>
          </c:cat>
          <c:val>
            <c:numRef>
              <c:f>Talent!$C$13:$K$13</c:f>
              <c:numCache>
                <c:formatCode>General</c:formatCode>
                <c:ptCount val="9"/>
                <c:pt idx="8">
                  <c:v>1</c:v>
                </c:pt>
              </c:numCache>
            </c:numRef>
          </c:val>
        </c:ser>
        <c:ser>
          <c:idx val="8"/>
          <c:order val="8"/>
          <c:tx>
            <c:strRef>
              <c:f>Talent!$B$14</c:f>
              <c:strCache>
                <c:ptCount val="1"/>
                <c:pt idx="0">
                  <c:v>Beatriu de Pinós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Talent!$C$5:$K$5</c:f>
              <c:strCache>
                <c:ptCount val="9"/>
                <c:pt idx="0">
                  <c:v>Curs 2006-07</c:v>
                </c:pt>
                <c:pt idx="1">
                  <c:v>Curs 2007-08</c:v>
                </c:pt>
                <c:pt idx="2">
                  <c:v>Curs 2008-09</c:v>
                </c:pt>
                <c:pt idx="3">
                  <c:v>Curs 2009-10</c:v>
                </c:pt>
                <c:pt idx="4">
                  <c:v>Curs 2010-11</c:v>
                </c:pt>
                <c:pt idx="5">
                  <c:v>Curs 2011-12</c:v>
                </c:pt>
                <c:pt idx="6">
                  <c:v>Curs 2012-13</c:v>
                </c:pt>
                <c:pt idx="7">
                  <c:v>Curs 2013-14</c:v>
                </c:pt>
                <c:pt idx="8">
                  <c:v>Curs 2014-15</c:v>
                </c:pt>
              </c:strCache>
            </c:strRef>
          </c:cat>
          <c:val>
            <c:numRef>
              <c:f>Talent!$C$14:$K$14</c:f>
              <c:numCache>
                <c:formatCode>General</c:formatCode>
                <c:ptCount val="9"/>
                <c:pt idx="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688464"/>
        <c:axId val="5686288"/>
      </c:barChart>
      <c:lineChart>
        <c:grouping val="standard"/>
        <c:varyColors val="0"/>
        <c:ser>
          <c:idx val="9"/>
          <c:order val="9"/>
          <c:tx>
            <c:strRef>
              <c:f>Talent!$B$15</c:f>
              <c:strCache>
                <c:ptCount val="1"/>
                <c:pt idx="0">
                  <c:v>Import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Talent!$C$5:$K$5</c:f>
              <c:strCache>
                <c:ptCount val="9"/>
                <c:pt idx="0">
                  <c:v>Curs 2006-07</c:v>
                </c:pt>
                <c:pt idx="1">
                  <c:v>Curs 2007-08</c:v>
                </c:pt>
                <c:pt idx="2">
                  <c:v>Curs 2008-09</c:v>
                </c:pt>
                <c:pt idx="3">
                  <c:v>Curs 2009-10</c:v>
                </c:pt>
                <c:pt idx="4">
                  <c:v>Curs 2010-11</c:v>
                </c:pt>
                <c:pt idx="5">
                  <c:v>Curs 2011-12</c:v>
                </c:pt>
                <c:pt idx="6">
                  <c:v>Curs 2012-13</c:v>
                </c:pt>
                <c:pt idx="7">
                  <c:v>Curs 2013-14</c:v>
                </c:pt>
                <c:pt idx="8">
                  <c:v>Curs 2014-15</c:v>
                </c:pt>
              </c:strCache>
            </c:strRef>
          </c:cat>
          <c:val>
            <c:numRef>
              <c:f>Talent!$C$15:$K$15</c:f>
              <c:numCache>
                <c:formatCode>#,##0</c:formatCode>
                <c:ptCount val="9"/>
                <c:pt idx="0">
                  <c:v>214056</c:v>
                </c:pt>
                <c:pt idx="1">
                  <c:v>44202</c:v>
                </c:pt>
                <c:pt idx="2" formatCode="#,##0.00">
                  <c:v>98656.92</c:v>
                </c:pt>
                <c:pt idx="3" formatCode="#,##0.00">
                  <c:v>270760.8</c:v>
                </c:pt>
                <c:pt idx="4" formatCode="#,##0.00">
                  <c:v>50998.8</c:v>
                </c:pt>
                <c:pt idx="5" formatCode="#,##0.00">
                  <c:v>49377.8</c:v>
                </c:pt>
                <c:pt idx="6" formatCode="#,##0.00">
                  <c:v>38930.480000000003</c:v>
                </c:pt>
                <c:pt idx="7" formatCode="#,##0.00">
                  <c:v>466163.6</c:v>
                </c:pt>
                <c:pt idx="8">
                  <c:v>430425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89552"/>
        <c:axId val="5681936"/>
      </c:lineChart>
      <c:catAx>
        <c:axId val="5688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5686288"/>
        <c:crosses val="autoZero"/>
        <c:auto val="1"/>
        <c:lblAlgn val="ctr"/>
        <c:lblOffset val="100"/>
        <c:noMultiLvlLbl val="0"/>
      </c:catAx>
      <c:valAx>
        <c:axId val="5686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5688464"/>
        <c:crosses val="autoZero"/>
        <c:crossBetween val="between"/>
      </c:valAx>
      <c:valAx>
        <c:axId val="5681936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5689552"/>
        <c:crosses val="max"/>
        <c:crossBetween val="between"/>
      </c:valAx>
      <c:catAx>
        <c:axId val="56895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6819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a-ES"/>
              <a:t>Activitats Congressuals i de Divulgació Científica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'[pili.xlsx]DADES INFORME 14052015'!$A$4</c:f>
              <c:strCache>
                <c:ptCount val="1"/>
                <c:pt idx="0">
                  <c:v>Total Activitats UVic-UCC</c:v>
                </c:pt>
              </c:strCache>
            </c:strRef>
          </c:tx>
          <c:spPr>
            <a:solidFill>
              <a:srgbClr val="C0002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'[pili.xlsx]DADES INFORME 14052015'!$B$2:$F$3</c:f>
              <c:strCache>
                <c:ptCount val="5"/>
                <c:pt idx="0">
                  <c:v>CURS 10/11</c:v>
                </c:pt>
                <c:pt idx="1">
                  <c:v>CURS 11/12</c:v>
                </c:pt>
                <c:pt idx="2">
                  <c:v>CURS 12/13</c:v>
                </c:pt>
                <c:pt idx="3">
                  <c:v>CURS 13/14</c:v>
                </c:pt>
                <c:pt idx="4">
                  <c:v>CURS 14/15</c:v>
                </c:pt>
              </c:strCache>
              <c:extLst/>
            </c:strRef>
          </c:cat>
          <c:val>
            <c:numRef>
              <c:f>'[pili.xlsx]DADES INFORME 14052015'!$B$4:$F$4</c:f>
              <c:numCache>
                <c:formatCode>General</c:formatCode>
                <c:ptCount val="5"/>
                <c:pt idx="0">
                  <c:v>6</c:v>
                </c:pt>
                <c:pt idx="1">
                  <c:v>12</c:v>
                </c:pt>
                <c:pt idx="2">
                  <c:v>21</c:v>
                </c:pt>
                <c:pt idx="3">
                  <c:v>27</c:v>
                </c:pt>
                <c:pt idx="4">
                  <c:v>21</c:v>
                </c:pt>
              </c:numCache>
            </c:numRef>
          </c:val>
        </c:ser>
        <c:ser>
          <c:idx val="1"/>
          <c:order val="1"/>
          <c:tx>
            <c:strRef>
              <c:f>'[pili.xlsx]DADES INFORME 14052015'!$A$5</c:f>
              <c:strCache>
                <c:ptCount val="1"/>
                <c:pt idx="0">
                  <c:v>Activitats Internacionals UVic-UCC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'[pili.xlsx]DADES INFORME 14052015'!$B$2:$F$3</c:f>
              <c:strCache>
                <c:ptCount val="5"/>
                <c:pt idx="0">
                  <c:v>CURS 10/11</c:v>
                </c:pt>
                <c:pt idx="1">
                  <c:v>CURS 11/12</c:v>
                </c:pt>
                <c:pt idx="2">
                  <c:v>CURS 12/13</c:v>
                </c:pt>
                <c:pt idx="3">
                  <c:v>CURS 13/14</c:v>
                </c:pt>
                <c:pt idx="4">
                  <c:v>CURS 14/15</c:v>
                </c:pt>
              </c:strCache>
              <c:extLst/>
            </c:strRef>
          </c:cat>
          <c:val>
            <c:numRef>
              <c:f>'[pili.xlsx]DADES INFORME 14052015'!$B$5:$F$5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1</c:v>
                </c:pt>
                <c:pt idx="3">
                  <c:v>6</c:v>
                </c:pt>
                <c:pt idx="4">
                  <c:v>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687920"/>
        <c:axId val="5689008"/>
      </c:barChart>
      <c:catAx>
        <c:axId val="5687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5689008"/>
        <c:crosses val="autoZero"/>
        <c:auto val="1"/>
        <c:lblAlgn val="ctr"/>
        <c:lblOffset val="100"/>
        <c:noMultiLvlLbl val="0"/>
      </c:catAx>
      <c:valAx>
        <c:axId val="5689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5687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Hoja1!$E$4</c:f>
              <c:strCache>
                <c:ptCount val="1"/>
                <c:pt idx="0">
                  <c:v>GR Totals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Hoja1!$D$5:$D$8</c:f>
              <c:strCache>
                <c:ptCount val="4"/>
                <c:pt idx="0">
                  <c:v>SGR Any 2005</c:v>
                </c:pt>
                <c:pt idx="1">
                  <c:v>SGR Any 2009</c:v>
                </c:pt>
                <c:pt idx="2">
                  <c:v>SGR Any 2014</c:v>
                </c:pt>
                <c:pt idx="3">
                  <c:v>Curs 2014/15</c:v>
                </c:pt>
              </c:strCache>
            </c:strRef>
          </c:cat>
          <c:val>
            <c:numRef>
              <c:f>Hoja1!$E$5:$E$8</c:f>
              <c:numCache>
                <c:formatCode>General</c:formatCode>
                <c:ptCount val="4"/>
                <c:pt idx="0">
                  <c:v>23</c:v>
                </c:pt>
                <c:pt idx="1">
                  <c:v>26</c:v>
                </c:pt>
                <c:pt idx="2">
                  <c:v>21</c:v>
                </c:pt>
                <c:pt idx="3">
                  <c:v>23</c:v>
                </c:pt>
              </c:numCache>
            </c:numRef>
          </c:val>
        </c:ser>
        <c:ser>
          <c:idx val="1"/>
          <c:order val="1"/>
          <c:tx>
            <c:strRef>
              <c:f>Hoja1!$F$4</c:f>
              <c:strCache>
                <c:ptCount val="1"/>
                <c:pt idx="0">
                  <c:v>Sol·licituds Presentades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Hoja1!$D$5:$D$8</c:f>
              <c:strCache>
                <c:ptCount val="4"/>
                <c:pt idx="0">
                  <c:v>SGR Any 2005</c:v>
                </c:pt>
                <c:pt idx="1">
                  <c:v>SGR Any 2009</c:v>
                </c:pt>
                <c:pt idx="2">
                  <c:v>SGR Any 2014</c:v>
                </c:pt>
                <c:pt idx="3">
                  <c:v>Curs 2014/15</c:v>
                </c:pt>
              </c:strCache>
            </c:strRef>
          </c:cat>
          <c:val>
            <c:numRef>
              <c:f>Hoja1!$F$5:$F$8</c:f>
              <c:numCache>
                <c:formatCode>General</c:formatCode>
                <c:ptCount val="4"/>
                <c:pt idx="0">
                  <c:v>12</c:v>
                </c:pt>
                <c:pt idx="1">
                  <c:v>15</c:v>
                </c:pt>
                <c:pt idx="2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37976032"/>
        <c:axId val="2037972768"/>
      </c:barChart>
      <c:catAx>
        <c:axId val="2037976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2037972768"/>
        <c:crosses val="autoZero"/>
        <c:auto val="1"/>
        <c:lblAlgn val="ctr"/>
        <c:lblOffset val="100"/>
        <c:noMultiLvlLbl val="0"/>
      </c:catAx>
      <c:valAx>
        <c:axId val="2037972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2037976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'Publicacions '!$E$3</c:f>
              <c:strCache>
                <c:ptCount val="1"/>
                <c:pt idx="0">
                  <c:v>ISI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'Publicacions '!$D$4:$D$13</c:f>
              <c:strCache>
                <c:ptCount val="10"/>
                <c:pt idx="0">
                  <c:v>Curs 2005-06</c:v>
                </c:pt>
                <c:pt idx="1">
                  <c:v>Curs 2006-07</c:v>
                </c:pt>
                <c:pt idx="2">
                  <c:v>Curs 2007-08</c:v>
                </c:pt>
                <c:pt idx="3">
                  <c:v>Curs 2008-09</c:v>
                </c:pt>
                <c:pt idx="4">
                  <c:v>Curs 2009-10</c:v>
                </c:pt>
                <c:pt idx="5">
                  <c:v>Curs 2010-11</c:v>
                </c:pt>
                <c:pt idx="6">
                  <c:v>Curs 2011-12</c:v>
                </c:pt>
                <c:pt idx="7">
                  <c:v>Curs 2012-13</c:v>
                </c:pt>
                <c:pt idx="8">
                  <c:v>Curs 2013-14</c:v>
                </c:pt>
                <c:pt idx="9">
                  <c:v>Curs 2014-15</c:v>
                </c:pt>
              </c:strCache>
            </c:strRef>
          </c:cat>
          <c:val>
            <c:numRef>
              <c:f>'Publicacions '!$E$4:$E$13</c:f>
              <c:numCache>
                <c:formatCode>General</c:formatCode>
                <c:ptCount val="10"/>
                <c:pt idx="0">
                  <c:v>9</c:v>
                </c:pt>
                <c:pt idx="1">
                  <c:v>11</c:v>
                </c:pt>
                <c:pt idx="2">
                  <c:v>22</c:v>
                </c:pt>
                <c:pt idx="3">
                  <c:v>26</c:v>
                </c:pt>
                <c:pt idx="4">
                  <c:v>27</c:v>
                </c:pt>
                <c:pt idx="5">
                  <c:v>26</c:v>
                </c:pt>
                <c:pt idx="6">
                  <c:v>27</c:v>
                </c:pt>
                <c:pt idx="7">
                  <c:v>37</c:v>
                </c:pt>
                <c:pt idx="8">
                  <c:v>51</c:v>
                </c:pt>
                <c:pt idx="9">
                  <c:v>68</c:v>
                </c:pt>
              </c:numCache>
            </c:numRef>
          </c:val>
        </c:ser>
        <c:ser>
          <c:idx val="1"/>
          <c:order val="1"/>
          <c:tx>
            <c:strRef>
              <c:f>'Publicacions '!$F$3</c:f>
              <c:strCache>
                <c:ptCount val="1"/>
                <c:pt idx="0">
                  <c:v>CARHUS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'Publicacions '!$D$4:$D$13</c:f>
              <c:strCache>
                <c:ptCount val="10"/>
                <c:pt idx="0">
                  <c:v>Curs 2005-06</c:v>
                </c:pt>
                <c:pt idx="1">
                  <c:v>Curs 2006-07</c:v>
                </c:pt>
                <c:pt idx="2">
                  <c:v>Curs 2007-08</c:v>
                </c:pt>
                <c:pt idx="3">
                  <c:v>Curs 2008-09</c:v>
                </c:pt>
                <c:pt idx="4">
                  <c:v>Curs 2009-10</c:v>
                </c:pt>
                <c:pt idx="5">
                  <c:v>Curs 2010-11</c:v>
                </c:pt>
                <c:pt idx="6">
                  <c:v>Curs 2011-12</c:v>
                </c:pt>
                <c:pt idx="7">
                  <c:v>Curs 2012-13</c:v>
                </c:pt>
                <c:pt idx="8">
                  <c:v>Curs 2013-14</c:v>
                </c:pt>
                <c:pt idx="9">
                  <c:v>Curs 2014-15</c:v>
                </c:pt>
              </c:strCache>
            </c:strRef>
          </c:cat>
          <c:val>
            <c:numRef>
              <c:f>'Publicacions '!$F$4:$F$13</c:f>
              <c:numCache>
                <c:formatCode>General</c:formatCode>
                <c:ptCount val="10"/>
                <c:pt idx="0">
                  <c:v>14</c:v>
                </c:pt>
                <c:pt idx="1">
                  <c:v>35</c:v>
                </c:pt>
                <c:pt idx="2">
                  <c:v>31</c:v>
                </c:pt>
                <c:pt idx="3">
                  <c:v>43</c:v>
                </c:pt>
                <c:pt idx="4">
                  <c:v>48</c:v>
                </c:pt>
                <c:pt idx="5">
                  <c:v>34</c:v>
                </c:pt>
                <c:pt idx="6">
                  <c:v>51</c:v>
                </c:pt>
                <c:pt idx="7">
                  <c:v>61</c:v>
                </c:pt>
                <c:pt idx="8">
                  <c:v>43</c:v>
                </c:pt>
                <c:pt idx="9">
                  <c:v>2</c:v>
                </c:pt>
              </c:numCache>
            </c:numRef>
          </c:val>
        </c:ser>
        <c:ser>
          <c:idx val="2"/>
          <c:order val="2"/>
          <c:tx>
            <c:strRef>
              <c:f>'Publicacions '!$G$3</c:f>
              <c:strCache>
                <c:ptCount val="1"/>
                <c:pt idx="0">
                  <c:v>SCOPUS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'Publicacions '!$D$4:$D$13</c:f>
              <c:strCache>
                <c:ptCount val="10"/>
                <c:pt idx="0">
                  <c:v>Curs 2005-06</c:v>
                </c:pt>
                <c:pt idx="1">
                  <c:v>Curs 2006-07</c:v>
                </c:pt>
                <c:pt idx="2">
                  <c:v>Curs 2007-08</c:v>
                </c:pt>
                <c:pt idx="3">
                  <c:v>Curs 2008-09</c:v>
                </c:pt>
                <c:pt idx="4">
                  <c:v>Curs 2009-10</c:v>
                </c:pt>
                <c:pt idx="5">
                  <c:v>Curs 2010-11</c:v>
                </c:pt>
                <c:pt idx="6">
                  <c:v>Curs 2011-12</c:v>
                </c:pt>
                <c:pt idx="7">
                  <c:v>Curs 2012-13</c:v>
                </c:pt>
                <c:pt idx="8">
                  <c:v>Curs 2013-14</c:v>
                </c:pt>
                <c:pt idx="9">
                  <c:v>Curs 2014-15</c:v>
                </c:pt>
              </c:strCache>
            </c:strRef>
          </c:cat>
          <c:val>
            <c:numRef>
              <c:f>'Publicacions '!$G$4:$G$13</c:f>
              <c:numCache>
                <c:formatCode>General</c:formatCode>
                <c:ptCount val="10"/>
                <c:pt idx="8">
                  <c:v>26</c:v>
                </c:pt>
                <c:pt idx="9">
                  <c:v>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35438560"/>
        <c:axId val="2035432576"/>
      </c:barChart>
      <c:catAx>
        <c:axId val="2035438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2035432576"/>
        <c:crosses val="autoZero"/>
        <c:auto val="1"/>
        <c:lblAlgn val="ctr"/>
        <c:lblOffset val="100"/>
        <c:noMultiLvlLbl val="0"/>
      </c:catAx>
      <c:valAx>
        <c:axId val="2035432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2035438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'[dades_recerca_1.xlsx]finançament obtingut'!$B$3</c:f>
              <c:strCache>
                <c:ptCount val="1"/>
                <c:pt idx="0">
                  <c:v> Nombre d'ajuts autonòmics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'[dades_recerca_1.xlsx]finançament obtingut'!$C$2:$L$2</c:f>
              <c:strCache>
                <c:ptCount val="10"/>
                <c:pt idx="0">
                  <c:v>curs 2005/06</c:v>
                </c:pt>
                <c:pt idx="1">
                  <c:v>curs 2006/07</c:v>
                </c:pt>
                <c:pt idx="2">
                  <c:v>curs  2007/08</c:v>
                </c:pt>
                <c:pt idx="3">
                  <c:v>curs 2008/09</c:v>
                </c:pt>
                <c:pt idx="4">
                  <c:v>curs 2009/10</c:v>
                </c:pt>
                <c:pt idx="5">
                  <c:v>curs 2010/11</c:v>
                </c:pt>
                <c:pt idx="6">
                  <c:v>curs 2011/12</c:v>
                </c:pt>
                <c:pt idx="7">
                  <c:v>curs 2012/13</c:v>
                </c:pt>
                <c:pt idx="8">
                  <c:v>curs 2013/14</c:v>
                </c:pt>
                <c:pt idx="9">
                  <c:v>curs 2014/15</c:v>
                </c:pt>
              </c:strCache>
            </c:strRef>
          </c:cat>
          <c:val>
            <c:numRef>
              <c:f>'[dades_recerca_1.xlsx]finançament obtingut'!$C$3:$L$3</c:f>
              <c:numCache>
                <c:formatCode>General</c:formatCode>
                <c:ptCount val="10"/>
                <c:pt idx="0">
                  <c:v>9</c:v>
                </c:pt>
                <c:pt idx="1">
                  <c:v>12</c:v>
                </c:pt>
                <c:pt idx="2">
                  <c:v>12</c:v>
                </c:pt>
                <c:pt idx="3">
                  <c:v>13</c:v>
                </c:pt>
                <c:pt idx="4">
                  <c:v>8</c:v>
                </c:pt>
                <c:pt idx="5">
                  <c:v>16</c:v>
                </c:pt>
                <c:pt idx="6">
                  <c:v>11</c:v>
                </c:pt>
                <c:pt idx="7">
                  <c:v>11</c:v>
                </c:pt>
                <c:pt idx="8">
                  <c:v>13</c:v>
                </c:pt>
                <c:pt idx="9">
                  <c:v>21</c:v>
                </c:pt>
              </c:numCache>
            </c:numRef>
          </c:val>
        </c:ser>
        <c:ser>
          <c:idx val="1"/>
          <c:order val="1"/>
          <c:tx>
            <c:strRef>
              <c:f>'[dades_recerca_1.xlsx]finançament obtingut'!$B$4</c:f>
              <c:strCache>
                <c:ptCount val="1"/>
                <c:pt idx="0">
                  <c:v>Nombre d'ajuts estatals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'[dades_recerca_1.xlsx]finançament obtingut'!$C$2:$L$2</c:f>
              <c:strCache>
                <c:ptCount val="10"/>
                <c:pt idx="0">
                  <c:v>curs 2005/06</c:v>
                </c:pt>
                <c:pt idx="1">
                  <c:v>curs 2006/07</c:v>
                </c:pt>
                <c:pt idx="2">
                  <c:v>curs  2007/08</c:v>
                </c:pt>
                <c:pt idx="3">
                  <c:v>curs 2008/09</c:v>
                </c:pt>
                <c:pt idx="4">
                  <c:v>curs 2009/10</c:v>
                </c:pt>
                <c:pt idx="5">
                  <c:v>curs 2010/11</c:v>
                </c:pt>
                <c:pt idx="6">
                  <c:v>curs 2011/12</c:v>
                </c:pt>
                <c:pt idx="7">
                  <c:v>curs 2012/13</c:v>
                </c:pt>
                <c:pt idx="8">
                  <c:v>curs 2013/14</c:v>
                </c:pt>
                <c:pt idx="9">
                  <c:v>curs 2014/15</c:v>
                </c:pt>
              </c:strCache>
            </c:strRef>
          </c:cat>
          <c:val>
            <c:numRef>
              <c:f>'[dades_recerca_1.xlsx]finançament obtingut'!$C$4:$L$4</c:f>
              <c:numCache>
                <c:formatCode>General</c:formatCode>
                <c:ptCount val="10"/>
                <c:pt idx="1">
                  <c:v>2</c:v>
                </c:pt>
                <c:pt idx="2">
                  <c:v>6</c:v>
                </c:pt>
                <c:pt idx="3">
                  <c:v>7</c:v>
                </c:pt>
                <c:pt idx="4">
                  <c:v>7</c:v>
                </c:pt>
                <c:pt idx="5">
                  <c:v>4</c:v>
                </c:pt>
                <c:pt idx="6">
                  <c:v>8</c:v>
                </c:pt>
                <c:pt idx="7">
                  <c:v>9</c:v>
                </c:pt>
                <c:pt idx="8">
                  <c:v>2</c:v>
                </c:pt>
                <c:pt idx="9">
                  <c:v>10</c:v>
                </c:pt>
              </c:numCache>
            </c:numRef>
          </c:val>
        </c:ser>
        <c:ser>
          <c:idx val="2"/>
          <c:order val="2"/>
          <c:tx>
            <c:strRef>
              <c:f>'[dades_recerca_1.xlsx]finançament obtingut'!$B$5</c:f>
              <c:strCache>
                <c:ptCount val="1"/>
                <c:pt idx="0">
                  <c:v>Nombre d'ajuts internacionals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strRef>
              <c:f>'[dades_recerca_1.xlsx]finançament obtingut'!$C$2:$L$2</c:f>
              <c:strCache>
                <c:ptCount val="10"/>
                <c:pt idx="0">
                  <c:v>curs 2005/06</c:v>
                </c:pt>
                <c:pt idx="1">
                  <c:v>curs 2006/07</c:v>
                </c:pt>
                <c:pt idx="2">
                  <c:v>curs  2007/08</c:v>
                </c:pt>
                <c:pt idx="3">
                  <c:v>curs 2008/09</c:v>
                </c:pt>
                <c:pt idx="4">
                  <c:v>curs 2009/10</c:v>
                </c:pt>
                <c:pt idx="5">
                  <c:v>curs 2010/11</c:v>
                </c:pt>
                <c:pt idx="6">
                  <c:v>curs 2011/12</c:v>
                </c:pt>
                <c:pt idx="7">
                  <c:v>curs 2012/13</c:v>
                </c:pt>
                <c:pt idx="8">
                  <c:v>curs 2013/14</c:v>
                </c:pt>
                <c:pt idx="9">
                  <c:v>curs 2014/15</c:v>
                </c:pt>
              </c:strCache>
            </c:strRef>
          </c:cat>
          <c:val>
            <c:numRef>
              <c:f>'[dades_recerca_1.xlsx]finançament obtingut'!$C$5:$L$5</c:f>
              <c:numCache>
                <c:formatCode>General</c:formatCode>
                <c:ptCount val="10"/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691184"/>
        <c:axId val="5693904"/>
      </c:barChart>
      <c:lineChart>
        <c:grouping val="stacked"/>
        <c:varyColors val="0"/>
        <c:ser>
          <c:idx val="3"/>
          <c:order val="3"/>
          <c:tx>
            <c:strRef>
              <c:f>'[dades_recerca_1.xlsx]finançament obtingut'!$B$6</c:f>
              <c:strCache>
                <c:ptCount val="1"/>
                <c:pt idx="0">
                  <c:v>Recursos obtinguts</c:v>
                </c:pt>
              </c:strCache>
            </c:strRef>
          </c:tx>
          <c:marker>
            <c:symbol val="none"/>
          </c:marker>
          <c:cat>
            <c:strRef>
              <c:f>'[dades_recerca_1.xlsx]finançament obtingut'!$C$2:$L$2</c:f>
              <c:strCache>
                <c:ptCount val="10"/>
                <c:pt idx="0">
                  <c:v>curs 2005/06</c:v>
                </c:pt>
                <c:pt idx="1">
                  <c:v>curs 2006/07</c:v>
                </c:pt>
                <c:pt idx="2">
                  <c:v>curs  2007/08</c:v>
                </c:pt>
                <c:pt idx="3">
                  <c:v>curs 2008/09</c:v>
                </c:pt>
                <c:pt idx="4">
                  <c:v>curs 2009/10</c:v>
                </c:pt>
                <c:pt idx="5">
                  <c:v>curs 2010/11</c:v>
                </c:pt>
                <c:pt idx="6">
                  <c:v>curs 2011/12</c:v>
                </c:pt>
                <c:pt idx="7">
                  <c:v>curs 2012/13</c:v>
                </c:pt>
                <c:pt idx="8">
                  <c:v>curs 2013/14</c:v>
                </c:pt>
                <c:pt idx="9">
                  <c:v>curs 2014/15</c:v>
                </c:pt>
              </c:strCache>
            </c:strRef>
          </c:cat>
          <c:val>
            <c:numRef>
              <c:f>'[dades_recerca_1.xlsx]finançament obtingut'!$C$6:$L$6</c:f>
              <c:numCache>
                <c:formatCode>#,##0.00\ "€"</c:formatCode>
                <c:ptCount val="10"/>
                <c:pt idx="0">
                  <c:v>142641</c:v>
                </c:pt>
                <c:pt idx="1">
                  <c:v>404779.31</c:v>
                </c:pt>
                <c:pt idx="2">
                  <c:v>257488.11</c:v>
                </c:pt>
                <c:pt idx="3">
                  <c:v>455236.92</c:v>
                </c:pt>
                <c:pt idx="4">
                  <c:v>453613.19</c:v>
                </c:pt>
                <c:pt idx="5">
                  <c:v>188845.91</c:v>
                </c:pt>
                <c:pt idx="6">
                  <c:v>323267.83</c:v>
                </c:pt>
                <c:pt idx="7" formatCode="&quot;€&quot;#,##0.00_);[Red]\(&quot;€&quot;#,##0.00\)">
                  <c:v>339919.02</c:v>
                </c:pt>
                <c:pt idx="8" formatCode="#,##0.00">
                  <c:v>525404.92000000004</c:v>
                </c:pt>
                <c:pt idx="9" formatCode="#,##0.00">
                  <c:v>700837.04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82480"/>
        <c:axId val="5691728"/>
      </c:lineChart>
      <c:catAx>
        <c:axId val="5691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ca-ES"/>
          </a:p>
        </c:txPr>
        <c:crossAx val="5693904"/>
        <c:crosses val="autoZero"/>
        <c:auto val="1"/>
        <c:lblAlgn val="l"/>
        <c:lblOffset val="100"/>
        <c:noMultiLvlLbl val="0"/>
      </c:catAx>
      <c:valAx>
        <c:axId val="5693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691184"/>
        <c:crosses val="autoZero"/>
        <c:crossBetween val="between"/>
      </c:valAx>
      <c:valAx>
        <c:axId val="5691728"/>
        <c:scaling>
          <c:orientation val="minMax"/>
        </c:scaling>
        <c:delete val="0"/>
        <c:axPos val="r"/>
        <c:numFmt formatCode="#,##0\ &quot;€&quot;" sourceLinked="0"/>
        <c:majorTickMark val="out"/>
        <c:minorTickMark val="none"/>
        <c:tickLblPos val="nextTo"/>
        <c:crossAx val="5682480"/>
        <c:crosses val="max"/>
        <c:crossBetween val="between"/>
      </c:valAx>
      <c:catAx>
        <c:axId val="56824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5691728"/>
        <c:crosses val="autoZero"/>
        <c:auto val="1"/>
        <c:lblAlgn val="ctr"/>
        <c:lblOffset val="100"/>
        <c:noMultiLvlLbl val="0"/>
      </c:catAx>
    </c:plotArea>
    <c:legend>
      <c:legendPos val="r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'[dades_recerca_1.xlsx]solicituds finançament'!$B$5</c:f>
              <c:strCache>
                <c:ptCount val="1"/>
                <c:pt idx="0">
                  <c:v>Presentades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'[dades_recerca_1.xlsx]solicituds finançament'!$C$4:$K$4</c:f>
              <c:strCache>
                <c:ptCount val="9"/>
                <c:pt idx="0">
                  <c:v>Curs 2006/07</c:v>
                </c:pt>
                <c:pt idx="1">
                  <c:v>Curs 2007/08</c:v>
                </c:pt>
                <c:pt idx="2">
                  <c:v>Curs 2008/09</c:v>
                </c:pt>
                <c:pt idx="3">
                  <c:v>Curs 2009/10</c:v>
                </c:pt>
                <c:pt idx="4">
                  <c:v>Curs 2010/11</c:v>
                </c:pt>
                <c:pt idx="5">
                  <c:v>Curs 2011/12</c:v>
                </c:pt>
                <c:pt idx="6">
                  <c:v>Curs 2012/13</c:v>
                </c:pt>
                <c:pt idx="7">
                  <c:v>curs 2013/14</c:v>
                </c:pt>
                <c:pt idx="8">
                  <c:v>curs 2014/15</c:v>
                </c:pt>
              </c:strCache>
            </c:strRef>
          </c:cat>
          <c:val>
            <c:numRef>
              <c:f>'[dades_recerca_1.xlsx]solicituds finançament'!$C$5:$K$5</c:f>
              <c:numCache>
                <c:formatCode>General</c:formatCode>
                <c:ptCount val="9"/>
                <c:pt idx="0">
                  <c:v>29</c:v>
                </c:pt>
                <c:pt idx="1">
                  <c:v>39</c:v>
                </c:pt>
                <c:pt idx="2">
                  <c:v>58</c:v>
                </c:pt>
                <c:pt idx="3">
                  <c:v>65</c:v>
                </c:pt>
                <c:pt idx="4">
                  <c:v>72</c:v>
                </c:pt>
                <c:pt idx="5">
                  <c:v>63</c:v>
                </c:pt>
                <c:pt idx="6">
                  <c:v>65</c:v>
                </c:pt>
                <c:pt idx="7">
                  <c:v>122</c:v>
                </c:pt>
                <c:pt idx="8">
                  <c:v>137</c:v>
                </c:pt>
              </c:numCache>
            </c:numRef>
          </c:val>
        </c:ser>
        <c:ser>
          <c:idx val="1"/>
          <c:order val="1"/>
          <c:tx>
            <c:strRef>
              <c:f>'[dades_recerca_1.xlsx]solicituds finançament'!$B$6</c:f>
              <c:strCache>
                <c:ptCount val="1"/>
                <c:pt idx="0">
                  <c:v>Autonòmics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'[dades_recerca_1.xlsx]solicituds finançament'!$C$4:$K$4</c:f>
              <c:strCache>
                <c:ptCount val="9"/>
                <c:pt idx="0">
                  <c:v>Curs 2006/07</c:v>
                </c:pt>
                <c:pt idx="1">
                  <c:v>Curs 2007/08</c:v>
                </c:pt>
                <c:pt idx="2">
                  <c:v>Curs 2008/09</c:v>
                </c:pt>
                <c:pt idx="3">
                  <c:v>Curs 2009/10</c:v>
                </c:pt>
                <c:pt idx="4">
                  <c:v>Curs 2010/11</c:v>
                </c:pt>
                <c:pt idx="5">
                  <c:v>Curs 2011/12</c:v>
                </c:pt>
                <c:pt idx="6">
                  <c:v>Curs 2012/13</c:v>
                </c:pt>
                <c:pt idx="7">
                  <c:v>curs 2013/14</c:v>
                </c:pt>
                <c:pt idx="8">
                  <c:v>curs 2014/15</c:v>
                </c:pt>
              </c:strCache>
            </c:strRef>
          </c:cat>
          <c:val>
            <c:numRef>
              <c:f>'[dades_recerca_1.xlsx]solicituds finançament'!$C$6:$K$6</c:f>
              <c:numCache>
                <c:formatCode>General</c:formatCode>
                <c:ptCount val="9"/>
                <c:pt idx="0">
                  <c:v>23</c:v>
                </c:pt>
                <c:pt idx="1">
                  <c:v>28</c:v>
                </c:pt>
                <c:pt idx="2">
                  <c:v>39</c:v>
                </c:pt>
                <c:pt idx="3">
                  <c:v>41</c:v>
                </c:pt>
                <c:pt idx="4">
                  <c:v>45</c:v>
                </c:pt>
                <c:pt idx="5">
                  <c:v>35</c:v>
                </c:pt>
                <c:pt idx="6">
                  <c:v>29</c:v>
                </c:pt>
                <c:pt idx="7">
                  <c:v>51</c:v>
                </c:pt>
                <c:pt idx="8">
                  <c:v>44</c:v>
                </c:pt>
              </c:numCache>
            </c:numRef>
          </c:val>
        </c:ser>
        <c:ser>
          <c:idx val="2"/>
          <c:order val="2"/>
          <c:tx>
            <c:strRef>
              <c:f>'[dades_recerca_1.xlsx]solicituds finançament'!$B$7</c:f>
              <c:strCache>
                <c:ptCount val="1"/>
                <c:pt idx="0">
                  <c:v>Estatals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'[dades_recerca_1.xlsx]solicituds finançament'!$C$4:$K$4</c:f>
              <c:strCache>
                <c:ptCount val="9"/>
                <c:pt idx="0">
                  <c:v>Curs 2006/07</c:v>
                </c:pt>
                <c:pt idx="1">
                  <c:v>Curs 2007/08</c:v>
                </c:pt>
                <c:pt idx="2">
                  <c:v>Curs 2008/09</c:v>
                </c:pt>
                <c:pt idx="3">
                  <c:v>Curs 2009/10</c:v>
                </c:pt>
                <c:pt idx="4">
                  <c:v>Curs 2010/11</c:v>
                </c:pt>
                <c:pt idx="5">
                  <c:v>Curs 2011/12</c:v>
                </c:pt>
                <c:pt idx="6">
                  <c:v>Curs 2012/13</c:v>
                </c:pt>
                <c:pt idx="7">
                  <c:v>curs 2013/14</c:v>
                </c:pt>
                <c:pt idx="8">
                  <c:v>curs 2014/15</c:v>
                </c:pt>
              </c:strCache>
            </c:strRef>
          </c:cat>
          <c:val>
            <c:numRef>
              <c:f>'[dades_recerca_1.xlsx]solicituds finançament'!$C$7:$K$7</c:f>
              <c:numCache>
                <c:formatCode>General</c:formatCode>
                <c:ptCount val="9"/>
                <c:pt idx="0">
                  <c:v>5</c:v>
                </c:pt>
                <c:pt idx="1">
                  <c:v>10</c:v>
                </c:pt>
                <c:pt idx="2">
                  <c:v>17</c:v>
                </c:pt>
                <c:pt idx="3">
                  <c:v>23</c:v>
                </c:pt>
                <c:pt idx="4">
                  <c:v>26</c:v>
                </c:pt>
                <c:pt idx="5">
                  <c:v>19</c:v>
                </c:pt>
                <c:pt idx="6">
                  <c:v>28</c:v>
                </c:pt>
                <c:pt idx="7">
                  <c:v>52</c:v>
                </c:pt>
                <c:pt idx="8">
                  <c:v>54</c:v>
                </c:pt>
              </c:numCache>
            </c:numRef>
          </c:val>
        </c:ser>
        <c:ser>
          <c:idx val="3"/>
          <c:order val="3"/>
          <c:tx>
            <c:strRef>
              <c:f>'[dades_recerca_1.xlsx]solicituds finançament'!$B$8</c:f>
              <c:strCache>
                <c:ptCount val="1"/>
                <c:pt idx="0">
                  <c:v>Internacionals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'[dades_recerca_1.xlsx]solicituds finançament'!$C$4:$K$4</c:f>
              <c:strCache>
                <c:ptCount val="9"/>
                <c:pt idx="0">
                  <c:v>Curs 2006/07</c:v>
                </c:pt>
                <c:pt idx="1">
                  <c:v>Curs 2007/08</c:v>
                </c:pt>
                <c:pt idx="2">
                  <c:v>Curs 2008/09</c:v>
                </c:pt>
                <c:pt idx="3">
                  <c:v>Curs 2009/10</c:v>
                </c:pt>
                <c:pt idx="4">
                  <c:v>Curs 2010/11</c:v>
                </c:pt>
                <c:pt idx="5">
                  <c:v>Curs 2011/12</c:v>
                </c:pt>
                <c:pt idx="6">
                  <c:v>Curs 2012/13</c:v>
                </c:pt>
                <c:pt idx="7">
                  <c:v>curs 2013/14</c:v>
                </c:pt>
                <c:pt idx="8">
                  <c:v>curs 2014/15</c:v>
                </c:pt>
              </c:strCache>
            </c:strRef>
          </c:cat>
          <c:val>
            <c:numRef>
              <c:f>'[dades_recerca_1.xlsx]solicituds finançament'!$C$8:$K$8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9</c:v>
                </c:pt>
                <c:pt idx="6">
                  <c:v>8</c:v>
                </c:pt>
                <c:pt idx="7">
                  <c:v>19</c:v>
                </c:pt>
                <c:pt idx="8">
                  <c:v>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92816"/>
        <c:axId val="5694448"/>
      </c:barChart>
      <c:catAx>
        <c:axId val="5692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5694448"/>
        <c:crosses val="autoZero"/>
        <c:auto val="1"/>
        <c:lblAlgn val="ctr"/>
        <c:lblOffset val="100"/>
        <c:noMultiLvlLbl val="0"/>
      </c:catAx>
      <c:valAx>
        <c:axId val="5694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5692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ysClr val="windowText" lastClr="000000"/>
                </a:solidFill>
              </a:rPr>
              <a:t>Curs 2014-15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ca-ES"/>
        </a:p>
      </c:txPr>
    </c:title>
    <c:autoTitleDeleted val="0"/>
    <c:plotArea>
      <c:layout>
        <c:manualLayout>
          <c:layoutTarget val="inner"/>
          <c:xMode val="edge"/>
          <c:yMode val="edge"/>
          <c:x val="0.18798381452318463"/>
          <c:y val="0.16708333333333336"/>
          <c:w val="0.7953495188101487"/>
          <c:h val="0.72088764946048411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35438016"/>
        <c:axId val="2035429856"/>
      </c:barChart>
      <c:catAx>
        <c:axId val="2035438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2035429856"/>
        <c:crossesAt val="0"/>
        <c:auto val="1"/>
        <c:lblAlgn val="ctr"/>
        <c:lblOffset val="100"/>
        <c:noMultiLvlLbl val="0"/>
      </c:catAx>
      <c:valAx>
        <c:axId val="2035429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&quot;€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2035438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ysClr val="windowText" lastClr="000000"/>
                </a:solidFill>
              </a:rPr>
              <a:t>Evolució de l'import sol·licitat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ca-ES"/>
        </a:p>
      </c:txPr>
    </c:title>
    <c:autoTitleDeleted val="0"/>
    <c:plotArea>
      <c:layout>
        <c:manualLayout>
          <c:layoutTarget val="inner"/>
          <c:xMode val="edge"/>
          <c:yMode val="edge"/>
          <c:x val="0.17906714785651792"/>
          <c:y val="0.17171296296296298"/>
          <c:w val="0.79593285214348208"/>
          <c:h val="0.670030985710119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[dades_recerca_1.xlsx]Evolució_finançament_sol·licita!$A$2</c:f>
              <c:strCache>
                <c:ptCount val="1"/>
                <c:pt idx="0">
                  <c:v> Import sol·licitat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[dades_recerca_1.xlsx]Evolució_finançament_sol·licita!$B$1:$H$1</c:f>
              <c:strCache>
                <c:ptCount val="7"/>
                <c:pt idx="0">
                  <c:v> Curs 2008-09</c:v>
                </c:pt>
                <c:pt idx="1">
                  <c:v>Curs 2009-10</c:v>
                </c:pt>
                <c:pt idx="2">
                  <c:v>Curs 2010-11</c:v>
                </c:pt>
                <c:pt idx="3">
                  <c:v>Curs 2011-12</c:v>
                </c:pt>
                <c:pt idx="4">
                  <c:v>Curs 2012-13</c:v>
                </c:pt>
                <c:pt idx="5">
                  <c:v>Curs 2013-14</c:v>
                </c:pt>
                <c:pt idx="6">
                  <c:v>Curs 2014-15</c:v>
                </c:pt>
              </c:strCache>
            </c:strRef>
          </c:cat>
          <c:val>
            <c:numRef>
              <c:f>[dades_recerca_1.xlsx]Evolució_finançament_sol·licita!$B$2:$H$2</c:f>
              <c:numCache>
                <c:formatCode>#,##0\ "€"</c:formatCode>
                <c:ptCount val="7"/>
                <c:pt idx="0">
                  <c:v>2704337.69</c:v>
                </c:pt>
                <c:pt idx="1">
                  <c:v>2098651.77</c:v>
                </c:pt>
                <c:pt idx="2">
                  <c:v>1278554.22</c:v>
                </c:pt>
                <c:pt idx="3">
                  <c:v>2420272</c:v>
                </c:pt>
                <c:pt idx="4" formatCode="#,##0.00\ &quot;€&quot;">
                  <c:v>5570173.3099999996</c:v>
                </c:pt>
                <c:pt idx="5" formatCode="#,##0.00\ &quot;€&quot;">
                  <c:v>8764228.4000000004</c:v>
                </c:pt>
                <c:pt idx="6" formatCode="&quot;€&quot;#,##0.00_);[Red]\(&quot;€&quot;#,##0.00\)">
                  <c:v>13129007.48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35430400"/>
        <c:axId val="2035431488"/>
      </c:barChart>
      <c:catAx>
        <c:axId val="2035430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2035431488"/>
        <c:crosses val="autoZero"/>
        <c:auto val="1"/>
        <c:lblAlgn val="ctr"/>
        <c:lblOffset val="100"/>
        <c:noMultiLvlLbl val="0"/>
      </c:catAx>
      <c:valAx>
        <c:axId val="2035431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&quot;€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2035430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ysClr val="windowText" lastClr="000000"/>
                </a:solidFill>
              </a:rPr>
              <a:t>Curs 2014-15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ca-ES"/>
        </a:p>
      </c:txPr>
    </c:title>
    <c:autoTitleDeleted val="0"/>
    <c:plotArea>
      <c:layout>
        <c:manualLayout>
          <c:layoutTarget val="inner"/>
          <c:xMode val="edge"/>
          <c:yMode val="edge"/>
          <c:x val="0.18798381452318463"/>
          <c:y val="0.16708333333333336"/>
          <c:w val="0.7953495188101487"/>
          <c:h val="0.7208876494604841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[dades_recerca_1.xlsx]Evolució_finançament_sol·licita!$A$24:$A$27</c:f>
              <c:strCache>
                <c:ptCount val="4"/>
                <c:pt idx="0">
                  <c:v>Sol·licitat</c:v>
                </c:pt>
                <c:pt idx="1">
                  <c:v>Internacional</c:v>
                </c:pt>
                <c:pt idx="2">
                  <c:v>Estatal</c:v>
                </c:pt>
                <c:pt idx="3">
                  <c:v>Autonòmic</c:v>
                </c:pt>
              </c:strCache>
            </c:strRef>
          </c:cat>
          <c:val>
            <c:numRef>
              <c:f>[dades_recerca_1.xlsx]Evolució_finançament_sol·licita!$B$24:$B$27</c:f>
              <c:numCache>
                <c:formatCode>#,##0.00\ "€"</c:formatCode>
                <c:ptCount val="4"/>
                <c:pt idx="0">
                  <c:v>13129007.48</c:v>
                </c:pt>
                <c:pt idx="1">
                  <c:v>5973956.4900000002</c:v>
                </c:pt>
                <c:pt idx="2">
                  <c:v>6180482.6799999997</c:v>
                </c:pt>
                <c:pt idx="3">
                  <c:v>974568.31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35436384"/>
        <c:axId val="2035440736"/>
      </c:barChart>
      <c:catAx>
        <c:axId val="2035436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2035440736"/>
        <c:crossesAt val="0"/>
        <c:auto val="1"/>
        <c:lblAlgn val="ctr"/>
        <c:lblOffset val="100"/>
        <c:noMultiLvlLbl val="0"/>
      </c:catAx>
      <c:valAx>
        <c:axId val="2035440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&quot;€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2035436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[dades_recerca_1.xlsx]Projectes_europeus!$C$8</c:f>
              <c:strCache>
                <c:ptCount val="1"/>
                <c:pt idx="0">
                  <c:v>Nombre de projectes europeus vigents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[dades_recerca_1.xlsx]Projectes_europeus!$D$7:$J$7</c:f>
              <c:strCache>
                <c:ptCount val="7"/>
                <c:pt idx="0">
                  <c:v>Curs 08-09</c:v>
                </c:pt>
                <c:pt idx="1">
                  <c:v>Curs 09-10</c:v>
                </c:pt>
                <c:pt idx="2">
                  <c:v>Curs 10-11</c:v>
                </c:pt>
                <c:pt idx="3">
                  <c:v>Curs 11-12</c:v>
                </c:pt>
                <c:pt idx="4">
                  <c:v>Curs 12-13</c:v>
                </c:pt>
                <c:pt idx="5">
                  <c:v>Curs 13-14</c:v>
                </c:pt>
                <c:pt idx="6">
                  <c:v>Curs 14-15</c:v>
                </c:pt>
              </c:strCache>
            </c:strRef>
          </c:cat>
          <c:val>
            <c:numRef>
              <c:f>[dades_recerca_1.xlsx]Projectes_europeus!$D$8:$J$8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5</c:v>
                </c:pt>
                <c:pt idx="5">
                  <c:v>4</c:v>
                </c:pt>
                <c:pt idx="6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35436928"/>
        <c:axId val="2035440192"/>
      </c:barChart>
      <c:lineChart>
        <c:grouping val="standard"/>
        <c:varyColors val="0"/>
        <c:ser>
          <c:idx val="1"/>
          <c:order val="1"/>
          <c:tx>
            <c:strRef>
              <c:f>[dades_recerca_1.xlsx]Projectes_europeus!$C$9</c:f>
              <c:strCache>
                <c:ptCount val="1"/>
                <c:pt idx="0">
                  <c:v>Sol·licituds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[dades_recerca_1.xlsx]Projectes_europeus!$D$7:$J$7</c:f>
              <c:strCache>
                <c:ptCount val="7"/>
                <c:pt idx="0">
                  <c:v>Curs 08-09</c:v>
                </c:pt>
                <c:pt idx="1">
                  <c:v>Curs 09-10</c:v>
                </c:pt>
                <c:pt idx="2">
                  <c:v>Curs 10-11</c:v>
                </c:pt>
                <c:pt idx="3">
                  <c:v>Curs 11-12</c:v>
                </c:pt>
                <c:pt idx="4">
                  <c:v>Curs 12-13</c:v>
                </c:pt>
                <c:pt idx="5">
                  <c:v>Curs 13-14</c:v>
                </c:pt>
                <c:pt idx="6">
                  <c:v>Curs 14-15</c:v>
                </c:pt>
              </c:strCache>
            </c:strRef>
          </c:cat>
          <c:val>
            <c:numRef>
              <c:f>[dades_recerca_1.xlsx]Projectes_europeus!$D$9:$J$9</c:f>
              <c:numCache>
                <c:formatCode>General</c:formatCode>
                <c:ptCount val="7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9</c:v>
                </c:pt>
                <c:pt idx="4">
                  <c:v>8</c:v>
                </c:pt>
                <c:pt idx="5">
                  <c:v>19</c:v>
                </c:pt>
                <c:pt idx="6">
                  <c:v>39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35436928"/>
        <c:axId val="2035440192"/>
      </c:lineChart>
      <c:catAx>
        <c:axId val="2035436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2035440192"/>
        <c:crosses val="autoZero"/>
        <c:auto val="1"/>
        <c:lblAlgn val="ctr"/>
        <c:lblOffset val="100"/>
        <c:noMultiLvlLbl val="0"/>
      </c:catAx>
      <c:valAx>
        <c:axId val="2035440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2035436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0.84217</cdr:x>
      <cdr:y>0.55989</cdr:y>
    </cdr:from>
    <cdr:to>
      <cdr:x>0.94323</cdr:x>
      <cdr:y>0.69784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7200801" y="2473352"/>
          <a:ext cx="864096" cy="609414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r">
              <a:defRPr sz="1200"/>
            </a:lvl1pPr>
          </a:lstStyle>
          <a:p>
            <a:fld id="{089D9AC2-333E-443C-8200-554941DC2D82}" type="datetimeFigureOut">
              <a:rPr lang="ca-ES" smtClean="0"/>
              <a:t>22/05/2015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9751"/>
            <a:ext cx="2946400" cy="496889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49689" y="9429751"/>
            <a:ext cx="2946400" cy="496889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r">
              <a:defRPr sz="1200"/>
            </a:lvl1pPr>
          </a:lstStyle>
          <a:p>
            <a:fld id="{B12A8EC0-1F30-49E2-8094-881BCA8AF62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95201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r">
              <a:defRPr sz="1200"/>
            </a:lvl1pPr>
          </a:lstStyle>
          <a:p>
            <a:fld id="{A4458519-7EEE-46DA-A923-52F6284474FC}" type="datetimeFigureOut">
              <a:rPr lang="ca-ES" smtClean="0"/>
              <a:t>22/05/2015</a:t>
            </a:fld>
            <a:endParaRPr lang="ca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608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2" rIns="91422" bIns="45712" rtlCol="0" anchor="ctr"/>
          <a:lstStyle/>
          <a:p>
            <a:endParaRPr lang="ca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2" y="4776789"/>
            <a:ext cx="5438775" cy="3908425"/>
          </a:xfrm>
          <a:prstGeom prst="rect">
            <a:avLst/>
          </a:prstGeom>
        </p:spPr>
        <p:txBody>
          <a:bodyPr vert="horz" lIns="91422" tIns="45712" rIns="91422" bIns="45712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9751"/>
            <a:ext cx="2946400" cy="496889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9" y="9429751"/>
            <a:ext cx="2946400" cy="496889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r">
              <a:defRPr sz="1200"/>
            </a:lvl1pPr>
          </a:lstStyle>
          <a:p>
            <a:fld id="{D150444B-9A99-4247-B4E6-C2B0A953634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77005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250825" y="6097588"/>
            <a:ext cx="8642350" cy="1587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Marcador de texto 16"/>
          <p:cNvSpPr>
            <a:spLocks noGrp="1"/>
          </p:cNvSpPr>
          <p:nvPr>
            <p:ph type="body" sz="quarter" idx="12"/>
          </p:nvPr>
        </p:nvSpPr>
        <p:spPr>
          <a:xfrm>
            <a:off x="304800" y="2286000"/>
            <a:ext cx="6378575" cy="762000"/>
          </a:xfrm>
        </p:spPr>
        <p:txBody>
          <a:bodyPr lIns="216000" tIns="21600">
            <a:noAutofit/>
          </a:bodyPr>
          <a:lstStyle>
            <a:lvl1pPr marL="0" indent="0">
              <a:spcBef>
                <a:spcPts val="0"/>
              </a:spcBef>
              <a:buNone/>
              <a:defRPr sz="4500" b="1">
                <a:latin typeface="Arial"/>
                <a:cs typeface="Arial"/>
              </a:defRPr>
            </a:lvl1pPr>
            <a:lvl2pPr>
              <a:buNone/>
              <a:defRPr sz="3800"/>
            </a:lvl2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13"/>
          </p:nvPr>
        </p:nvSpPr>
        <p:spPr>
          <a:xfrm>
            <a:off x="250825" y="5143500"/>
            <a:ext cx="4397375" cy="685800"/>
          </a:xfrm>
        </p:spPr>
        <p:txBody>
          <a:bodyPr lIns="216000" tIns="21600">
            <a:noAutofit/>
          </a:bodyPr>
          <a:lstStyle>
            <a:lvl1pPr marL="0" indent="0">
              <a:spcBef>
                <a:spcPts val="0"/>
              </a:spcBef>
              <a:buNone/>
              <a:defRPr sz="2500" b="1">
                <a:latin typeface="Arial"/>
                <a:cs typeface="Arial"/>
              </a:defRPr>
            </a:lvl1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12" name="Título 1"/>
          <p:cNvSpPr>
            <a:spLocks noGrp="1"/>
          </p:cNvSpPr>
          <p:nvPr>
            <p:ph type="title" hasCustomPrompt="1"/>
          </p:nvPr>
        </p:nvSpPr>
        <p:spPr>
          <a:xfrm>
            <a:off x="250824" y="237744"/>
            <a:ext cx="8641715" cy="1440000"/>
          </a:xfrm>
          <a:prstGeom prst="rect">
            <a:avLst/>
          </a:prstGeom>
          <a:solidFill>
            <a:srgbClr val="C00021"/>
          </a:solidFill>
          <a:ln>
            <a:noFill/>
          </a:ln>
        </p:spPr>
        <p:txBody>
          <a:bodyPr lIns="216000">
            <a:noAutofit/>
          </a:bodyPr>
          <a:lstStyle>
            <a:lvl1pPr algn="l">
              <a:defRPr sz="4500" b="1" i="0" spc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s-ES_tradnl" dirty="0" smtClean="0"/>
              <a:t> </a:t>
            </a:r>
            <a:endParaRPr lang="es-ES_tradnl" dirty="0"/>
          </a:p>
        </p:txBody>
      </p:sp>
      <p:pic>
        <p:nvPicPr>
          <p:cNvPr id="16" name="Imagen 15" descr="UVIC b-n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3400" y="474133"/>
            <a:ext cx="2443656" cy="1049867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036" y="6279440"/>
            <a:ext cx="2246404" cy="38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172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d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>
            <a:off x="250825" y="6097588"/>
            <a:ext cx="8642350" cy="1587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0824" y="237744"/>
            <a:ext cx="8641715" cy="900000"/>
          </a:xfrm>
          <a:prstGeom prst="rect">
            <a:avLst/>
          </a:prstGeom>
          <a:solidFill>
            <a:srgbClr val="C00021"/>
          </a:solidFill>
          <a:ln>
            <a:noFill/>
          </a:ln>
        </p:spPr>
        <p:txBody>
          <a:bodyPr lIns="216000">
            <a:noAutofit/>
          </a:bodyPr>
          <a:lstStyle>
            <a:lvl1pPr algn="l">
              <a:defRPr sz="4500" b="1" i="0" spc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s-ES_tradnl" smtClean="0"/>
              <a:t>Clic para editar título</a:t>
            </a:r>
            <a:endParaRPr lang="es-ES_tradnl" dirty="0"/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036" y="6279440"/>
            <a:ext cx="2246404" cy="389920"/>
          </a:xfrm>
          <a:prstGeom prst="rect">
            <a:avLst/>
          </a:prstGeom>
        </p:spPr>
      </p:pic>
      <p:sp>
        <p:nvSpPr>
          <p:cNvPr id="6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210272" y="6304235"/>
            <a:ext cx="663575" cy="365125"/>
          </a:xfrm>
        </p:spPr>
        <p:txBody>
          <a:bodyPr lIns="0" tIns="0" rIns="0" bIns="0" anchor="t"/>
          <a:lstStyle>
            <a:lvl1pPr algn="r">
              <a:defRPr sz="2000"/>
            </a:lvl1pPr>
          </a:lstStyle>
          <a:p>
            <a:pPr>
              <a:defRPr/>
            </a:pPr>
            <a:fld id="{D014F8A8-1C82-48B2-A35C-6991D1259343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437339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6AD58-D9CF-488A-92AF-B8567074208A}" type="datetimeFigureOut">
              <a:rPr lang="es-ES" smtClean="0"/>
              <a:pPr/>
              <a:t>22/05/2015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EF472-0CFF-4B61-9426-33B0409C171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5224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250824" y="304800"/>
            <a:ext cx="8641715" cy="1447800"/>
          </a:xfrm>
          <a:prstGeom prst="rect">
            <a:avLst/>
          </a:prstGeom>
          <a:solidFill>
            <a:srgbClr val="C00021"/>
          </a:solidFill>
          <a:ln>
            <a:noFill/>
          </a:ln>
        </p:spPr>
        <p:txBody>
          <a:bodyPr lIns="216000">
            <a:noAutofit/>
          </a:bodyPr>
          <a:lstStyle>
            <a:lvl1pPr algn="l">
              <a:defRPr sz="4500" b="1" i="0" spc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s-ES_tradnl" dirty="0" smtClean="0"/>
              <a:t> </a:t>
            </a:r>
            <a:endParaRPr lang="es-ES_tradnl" dirty="0"/>
          </a:p>
        </p:txBody>
      </p:sp>
      <p:pic>
        <p:nvPicPr>
          <p:cNvPr id="7" name="Imagen 6" descr="UVIC b-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399" y="474133"/>
            <a:ext cx="2438401" cy="1047608"/>
          </a:xfrm>
          <a:prstGeom prst="rect">
            <a:avLst/>
          </a:prstGeom>
        </p:spPr>
      </p:pic>
      <p:sp>
        <p:nvSpPr>
          <p:cNvPr id="8" name="Marcador de texto 1"/>
          <p:cNvSpPr>
            <a:spLocks noGrp="1"/>
          </p:cNvSpPr>
          <p:nvPr>
            <p:ph type="body" sz="quarter" idx="12"/>
          </p:nvPr>
        </p:nvSpPr>
        <p:spPr>
          <a:xfrm>
            <a:off x="250825" y="2708920"/>
            <a:ext cx="8785672" cy="1122362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ca-ES" sz="3200" dirty="0" smtClean="0"/>
              <a:t>Activitat de Recerca i Transferència de Coneixement. Curs 2014/15</a:t>
            </a:r>
            <a:endParaRPr lang="es-ES" sz="3200" dirty="0" smtClean="0"/>
          </a:p>
        </p:txBody>
      </p:sp>
      <p:sp>
        <p:nvSpPr>
          <p:cNvPr id="9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270553" y="5250954"/>
            <a:ext cx="8353426" cy="685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s-ES" sz="2100" dirty="0" err="1" smtClean="0"/>
              <a:t>Vicerectorat</a:t>
            </a:r>
            <a:r>
              <a:rPr lang="es-ES" sz="2100" dirty="0" smtClean="0"/>
              <a:t> de Recerca i </a:t>
            </a:r>
            <a:r>
              <a:rPr lang="es-ES" sz="2100" dirty="0" err="1" smtClean="0"/>
              <a:t>Professorat</a:t>
            </a:r>
            <a:endParaRPr lang="es-ES" sz="2100" dirty="0" smtClean="0"/>
          </a:p>
        </p:txBody>
      </p:sp>
      <p:sp>
        <p:nvSpPr>
          <p:cNvPr id="10" name="Marcador de texto 5"/>
          <p:cNvSpPr txBox="1">
            <a:spLocks/>
          </p:cNvSpPr>
          <p:nvPr/>
        </p:nvSpPr>
        <p:spPr>
          <a:xfrm>
            <a:off x="395536" y="4297565"/>
            <a:ext cx="3799655" cy="457200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 typeface="Arial" charset="0"/>
              <a:buNone/>
              <a:defRPr/>
            </a:pPr>
            <a:r>
              <a:rPr lang="ca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Maig de 2015</a:t>
            </a:r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ca-E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Evolució</a:t>
            </a:r>
            <a:r>
              <a:rPr lang="es-ES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 del nombre de </a:t>
            </a:r>
            <a:r>
              <a:rPr lang="es-ES" altLang="ca-E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sol·licituds</a:t>
            </a:r>
            <a:r>
              <a:rPr lang="es-ES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presentades</a:t>
            </a:r>
            <a:r>
              <a:rPr lang="es-ES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ES" altLang="ca-E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convocatòries</a:t>
            </a:r>
            <a:r>
              <a:rPr lang="es-ES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altLang="ca-E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finançament</a:t>
            </a:r>
            <a:r>
              <a:rPr lang="es-ES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 per a </a:t>
            </a:r>
            <a:r>
              <a:rPr lang="es-ES" altLang="ca-E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captació</a:t>
            </a:r>
            <a:r>
              <a:rPr lang="es-ES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altLang="ca-E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talent</a:t>
            </a:r>
            <a:endParaRPr lang="es-ES_tradnl" sz="2400" dirty="0"/>
          </a:p>
        </p:txBody>
      </p:sp>
      <p:sp>
        <p:nvSpPr>
          <p:cNvPr id="5" name="CuadroTexto 4"/>
          <p:cNvSpPr txBox="1">
            <a:spLocks noChangeArrowheads="1"/>
          </p:cNvSpPr>
          <p:nvPr/>
        </p:nvSpPr>
        <p:spPr bwMode="auto">
          <a:xfrm>
            <a:off x="7380312" y="5877272"/>
            <a:ext cx="151222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s-ES" altLang="ca-ES" sz="800" dirty="0" err="1" smtClean="0"/>
              <a:t>Actualització</a:t>
            </a:r>
            <a:r>
              <a:rPr lang="es-ES" altLang="ca-ES" sz="800" dirty="0" smtClean="0"/>
              <a:t> </a:t>
            </a:r>
            <a:r>
              <a:rPr lang="es-ES" altLang="ca-ES" sz="800" dirty="0" err="1" smtClean="0"/>
              <a:t>maig</a:t>
            </a:r>
            <a:r>
              <a:rPr lang="es-ES" altLang="ca-ES" sz="800" dirty="0" smtClean="0"/>
              <a:t> de 2015</a:t>
            </a:r>
            <a:endParaRPr lang="ca-ES" altLang="ca-ES" sz="800" dirty="0"/>
          </a:p>
        </p:txBody>
      </p:sp>
      <p:sp>
        <p:nvSpPr>
          <p:cNvPr id="11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210272" y="6304235"/>
            <a:ext cx="663575" cy="365125"/>
          </a:xfrm>
        </p:spPr>
        <p:txBody>
          <a:bodyPr lIns="0" tIns="0" rIns="0" bIns="0" anchor="t"/>
          <a:lstStyle>
            <a:lvl1pPr algn="r">
              <a:defRPr sz="2000"/>
            </a:lvl1pPr>
          </a:lstStyle>
          <a:p>
            <a:pPr>
              <a:defRPr/>
            </a:pPr>
            <a:r>
              <a:rPr lang="es-ES_tradnl" dirty="0" smtClean="0"/>
              <a:t>13</a:t>
            </a:r>
            <a:endParaRPr lang="es-ES_tradnl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0961678"/>
              </p:ext>
            </p:extLst>
          </p:nvPr>
        </p:nvGraphicFramePr>
        <p:xfrm>
          <a:off x="323528" y="1340768"/>
          <a:ext cx="8569011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500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ca-E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Evolució</a:t>
            </a:r>
            <a:r>
              <a:rPr lang="es-ES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 del nombre de recursos </a:t>
            </a:r>
            <a:r>
              <a:rPr lang="es-ES" altLang="ca-E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obtinguts</a:t>
            </a:r>
            <a:r>
              <a:rPr lang="es-ES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 a través de </a:t>
            </a:r>
            <a:r>
              <a:rPr lang="es-ES" altLang="ca-E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convocatòries</a:t>
            </a:r>
            <a:r>
              <a:rPr lang="es-ES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altLang="ca-E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finançament</a:t>
            </a:r>
            <a:r>
              <a:rPr lang="es-ES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 per a </a:t>
            </a:r>
            <a:r>
              <a:rPr lang="es-ES" altLang="ca-E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captació</a:t>
            </a:r>
            <a:r>
              <a:rPr lang="es-ES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altLang="ca-E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talent</a:t>
            </a:r>
            <a:r>
              <a:rPr lang="es-ES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_tradnl" sz="2400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8292270"/>
              </p:ext>
            </p:extLst>
          </p:nvPr>
        </p:nvGraphicFramePr>
        <p:xfrm>
          <a:off x="250825" y="1597818"/>
          <a:ext cx="8641714" cy="4226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uadroTexto 4"/>
          <p:cNvSpPr txBox="1">
            <a:spLocks noChangeArrowheads="1"/>
          </p:cNvSpPr>
          <p:nvPr/>
        </p:nvSpPr>
        <p:spPr bwMode="auto">
          <a:xfrm>
            <a:off x="7380312" y="5877272"/>
            <a:ext cx="151222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s-ES" altLang="ca-ES" sz="800" dirty="0" err="1" smtClean="0"/>
              <a:t>Actualització</a:t>
            </a:r>
            <a:r>
              <a:rPr lang="es-ES" altLang="ca-ES" sz="800" dirty="0" smtClean="0"/>
              <a:t> </a:t>
            </a:r>
            <a:r>
              <a:rPr lang="es-ES" altLang="ca-ES" sz="800" dirty="0" err="1" smtClean="0"/>
              <a:t>març</a:t>
            </a:r>
            <a:r>
              <a:rPr lang="es-ES" altLang="ca-ES" sz="800" dirty="0" smtClean="0"/>
              <a:t> de 2015</a:t>
            </a:r>
            <a:endParaRPr lang="ca-ES" altLang="ca-ES" sz="8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483970" y="1412776"/>
            <a:ext cx="6480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100" dirty="0" smtClean="0"/>
              <a:t>€</a:t>
            </a:r>
            <a:endParaRPr lang="ca-ES" sz="1100" dirty="0"/>
          </a:p>
        </p:txBody>
      </p:sp>
      <p:sp>
        <p:nvSpPr>
          <p:cNvPr id="10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210272" y="6304235"/>
            <a:ext cx="663575" cy="365125"/>
          </a:xfrm>
        </p:spPr>
        <p:txBody>
          <a:bodyPr lIns="0" tIns="0" rIns="0" bIns="0" anchor="t"/>
          <a:lstStyle>
            <a:lvl1pPr algn="r">
              <a:defRPr sz="2000"/>
            </a:lvl1pPr>
          </a:lstStyle>
          <a:p>
            <a:pPr>
              <a:defRPr/>
            </a:pPr>
            <a:r>
              <a:rPr lang="es-ES_tradnl" dirty="0" smtClean="0"/>
              <a:t>14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82716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2400" b="0" dirty="0" smtClean="0">
                <a:ea typeface="ＭＳ Ｐゴシック" pitchFamily="34" charset="-128"/>
                <a:cs typeface="Arial" pitchFamily="34" charset="0"/>
              </a:rPr>
              <a:t>Evolució </a:t>
            </a:r>
            <a:r>
              <a:rPr lang="ca-ES" sz="2400" b="0" dirty="0">
                <a:ea typeface="ＭＳ Ｐゴシック" pitchFamily="34" charset="-128"/>
                <a:cs typeface="Arial" pitchFamily="34" charset="0"/>
              </a:rPr>
              <a:t>de les activitats </a:t>
            </a:r>
            <a:r>
              <a:rPr lang="ca-ES" sz="2400" b="0" dirty="0" smtClean="0">
                <a:ea typeface="ＭＳ Ｐゴシック" pitchFamily="34" charset="-128"/>
                <a:cs typeface="Arial" pitchFamily="34" charset="0"/>
              </a:rPr>
              <a:t>congressuals</a:t>
            </a:r>
            <a:endParaRPr lang="es-ES_tradnl" sz="2400" dirty="0"/>
          </a:p>
        </p:txBody>
      </p:sp>
      <p:sp>
        <p:nvSpPr>
          <p:cNvPr id="5" name="CuadroTexto 4"/>
          <p:cNvSpPr txBox="1">
            <a:spLocks noChangeArrowheads="1"/>
          </p:cNvSpPr>
          <p:nvPr/>
        </p:nvSpPr>
        <p:spPr bwMode="auto">
          <a:xfrm>
            <a:off x="7092280" y="5877272"/>
            <a:ext cx="18002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s-ES" altLang="ca-ES" sz="800" dirty="0" err="1" smtClean="0"/>
              <a:t>Actualització</a:t>
            </a:r>
            <a:r>
              <a:rPr lang="es-ES" altLang="ca-ES" sz="800" dirty="0" smtClean="0"/>
              <a:t> 14 </a:t>
            </a:r>
            <a:r>
              <a:rPr lang="es-ES" altLang="ca-ES" sz="800" dirty="0" err="1" smtClean="0"/>
              <a:t>maig</a:t>
            </a:r>
            <a:r>
              <a:rPr lang="es-ES" altLang="ca-ES" sz="800" dirty="0" smtClean="0"/>
              <a:t> de 2015</a:t>
            </a:r>
            <a:endParaRPr lang="ca-ES" altLang="ca-ES" sz="800" dirty="0"/>
          </a:p>
        </p:txBody>
      </p:sp>
      <p:sp>
        <p:nvSpPr>
          <p:cNvPr id="7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210272" y="6304235"/>
            <a:ext cx="663575" cy="365125"/>
          </a:xfrm>
        </p:spPr>
        <p:txBody>
          <a:bodyPr lIns="0" tIns="0" rIns="0" bIns="0" anchor="t"/>
          <a:lstStyle>
            <a:lvl1pPr algn="r">
              <a:defRPr sz="2000"/>
            </a:lvl1pPr>
          </a:lstStyle>
          <a:p>
            <a:pPr>
              <a:defRPr/>
            </a:pPr>
            <a:r>
              <a:rPr lang="es-ES_tradnl" dirty="0" smtClean="0"/>
              <a:t>15</a:t>
            </a:r>
            <a:endParaRPr lang="es-ES_tradnl" dirty="0"/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594094"/>
              </p:ext>
            </p:extLst>
          </p:nvPr>
        </p:nvGraphicFramePr>
        <p:xfrm>
          <a:off x="755576" y="1412776"/>
          <a:ext cx="792088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321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0" dirty="0" err="1" smtClean="0">
                <a:ea typeface="ＭＳ Ｐゴシック" pitchFamily="34" charset="-128"/>
              </a:rPr>
              <a:t>Indicadors</a:t>
            </a:r>
            <a:r>
              <a:rPr lang="en-US" sz="2400" b="0" dirty="0" smtClean="0">
                <a:ea typeface="ＭＳ Ｐゴシック" pitchFamily="34" charset="-128"/>
              </a:rPr>
              <a:t> 4.1 i 5.4 - </a:t>
            </a:r>
            <a:r>
              <a:rPr lang="en-US" sz="2400" b="0" dirty="0" err="1" smtClean="0">
                <a:ea typeface="ＭＳ Ｐゴシック" pitchFamily="34" charset="-128"/>
              </a:rPr>
              <a:t>Percentatge</a:t>
            </a:r>
            <a:r>
              <a:rPr lang="en-US" sz="2400" b="0" dirty="0" smtClean="0">
                <a:ea typeface="ＭＳ Ｐゴシック" pitchFamily="34" charset="-128"/>
              </a:rPr>
              <a:t> </a:t>
            </a:r>
            <a:r>
              <a:rPr lang="en-US" sz="2400" b="0" dirty="0">
                <a:ea typeface="ＭＳ Ｐゴシック" pitchFamily="34" charset="-128"/>
              </a:rPr>
              <a:t>de </a:t>
            </a:r>
            <a:r>
              <a:rPr lang="en-US" sz="2400" b="0" dirty="0" err="1">
                <a:ea typeface="ＭＳ Ｐゴシック" pitchFamily="34" charset="-128"/>
              </a:rPr>
              <a:t>professorat</a:t>
            </a:r>
            <a:r>
              <a:rPr lang="en-US" sz="2400" b="0" dirty="0">
                <a:ea typeface="ＭＳ Ｐゴシック" pitchFamily="34" charset="-128"/>
              </a:rPr>
              <a:t> doctor i </a:t>
            </a:r>
            <a:r>
              <a:rPr lang="en-US" sz="2400" b="0" dirty="0" err="1">
                <a:ea typeface="ＭＳ Ｐゴシック" pitchFamily="34" charset="-128"/>
              </a:rPr>
              <a:t>acreditat</a:t>
            </a:r>
            <a:r>
              <a:rPr lang="en-US" sz="2400" b="0" dirty="0">
                <a:ea typeface="ＭＳ Ｐゴシック" pitchFamily="34" charset="-128"/>
              </a:rPr>
              <a:t> </a:t>
            </a:r>
            <a:r>
              <a:rPr lang="en-US" sz="2400" b="0" dirty="0" err="1">
                <a:ea typeface="ＭＳ Ｐゴシック" pitchFamily="34" charset="-128"/>
              </a:rPr>
              <a:t>respecte</a:t>
            </a:r>
            <a:r>
              <a:rPr lang="en-US" sz="2400" b="0" dirty="0">
                <a:ea typeface="ＭＳ Ｐゴシック" pitchFamily="34" charset="-128"/>
              </a:rPr>
              <a:t> </a:t>
            </a:r>
            <a:r>
              <a:rPr lang="en-US" sz="2400" b="0" dirty="0" smtClean="0">
                <a:ea typeface="ＭＳ Ｐゴシック" pitchFamily="34" charset="-128"/>
              </a:rPr>
              <a:t>del </a:t>
            </a:r>
            <a:r>
              <a:rPr lang="en-US" sz="2400" b="0" dirty="0">
                <a:ea typeface="ＭＳ Ｐゴシック" pitchFamily="34" charset="-128"/>
              </a:rPr>
              <a:t>total </a:t>
            </a:r>
            <a:endParaRPr lang="es-ES_tradnl" sz="2400" dirty="0"/>
          </a:p>
        </p:txBody>
      </p:sp>
      <p:sp>
        <p:nvSpPr>
          <p:cNvPr id="4" name="7 CuadroTexto"/>
          <p:cNvSpPr txBox="1">
            <a:spLocks noChangeArrowheads="1"/>
          </p:cNvSpPr>
          <p:nvPr/>
        </p:nvSpPr>
        <p:spPr bwMode="auto">
          <a:xfrm>
            <a:off x="7386562" y="5792535"/>
            <a:ext cx="1423787" cy="21544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s-ES" altLang="ca-ES" sz="800" dirty="0" err="1" smtClean="0"/>
              <a:t>Actualització</a:t>
            </a:r>
            <a:r>
              <a:rPr lang="es-ES" altLang="ca-ES" sz="800" dirty="0" smtClean="0"/>
              <a:t> </a:t>
            </a:r>
            <a:r>
              <a:rPr lang="es-ES" altLang="ca-ES" sz="800" dirty="0" err="1" smtClean="0"/>
              <a:t>març</a:t>
            </a:r>
            <a:r>
              <a:rPr lang="es-ES" altLang="ca-ES" sz="800" dirty="0" smtClean="0"/>
              <a:t> de 2015</a:t>
            </a:r>
            <a:endParaRPr lang="es-ES" altLang="ca-ES" sz="800" dirty="0"/>
          </a:p>
        </p:txBody>
      </p:sp>
      <p:sp>
        <p:nvSpPr>
          <p:cNvPr id="11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210272" y="6304235"/>
            <a:ext cx="663575" cy="365125"/>
          </a:xfrm>
        </p:spPr>
        <p:txBody>
          <a:bodyPr lIns="0" tIns="0" rIns="0" bIns="0" anchor="t"/>
          <a:lstStyle>
            <a:lvl1pPr algn="r">
              <a:defRPr sz="2000"/>
            </a:lvl1pPr>
          </a:lstStyle>
          <a:p>
            <a:pPr>
              <a:defRPr/>
            </a:pPr>
            <a:r>
              <a:rPr lang="es-ES_tradnl" dirty="0" smtClean="0"/>
              <a:t>2</a:t>
            </a:r>
            <a:endParaRPr lang="es-ES_tradnl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4921834"/>
              </p:ext>
            </p:extLst>
          </p:nvPr>
        </p:nvGraphicFramePr>
        <p:xfrm>
          <a:off x="232053" y="1628800"/>
          <a:ext cx="8641793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901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0" dirty="0" err="1">
                <a:ea typeface="ＭＳ Ｐゴシック" pitchFamily="34" charset="-128"/>
              </a:rPr>
              <a:t>Indicador</a:t>
            </a:r>
            <a:r>
              <a:rPr lang="en-US" sz="2400" b="0" dirty="0">
                <a:ea typeface="ＭＳ Ｐゴシック" pitchFamily="34" charset="-128"/>
              </a:rPr>
              <a:t> </a:t>
            </a:r>
            <a:r>
              <a:rPr lang="en-US" sz="2400" b="0" dirty="0" smtClean="0">
                <a:ea typeface="ＭＳ Ｐゴシック" pitchFamily="34" charset="-128"/>
              </a:rPr>
              <a:t>4.2 - </a:t>
            </a:r>
            <a:r>
              <a:rPr lang="en-US" sz="2400" b="0" dirty="0" err="1" smtClean="0">
                <a:ea typeface="ＭＳ Ｐゴシック" pitchFamily="34" charset="-128"/>
              </a:rPr>
              <a:t>Nombre</a:t>
            </a:r>
            <a:r>
              <a:rPr lang="en-US" sz="2400" b="0" dirty="0" smtClean="0">
                <a:ea typeface="ＭＳ Ｐゴシック" pitchFamily="34" charset="-128"/>
              </a:rPr>
              <a:t> </a:t>
            </a:r>
            <a:r>
              <a:rPr lang="en-US" sz="2400" b="0" dirty="0">
                <a:ea typeface="ＭＳ Ｐゴシック" pitchFamily="34" charset="-128"/>
              </a:rPr>
              <a:t>de </a:t>
            </a:r>
            <a:r>
              <a:rPr lang="en-US" sz="2400" b="0" dirty="0" err="1">
                <a:ea typeface="ＭＳ Ｐゴシック" pitchFamily="34" charset="-128"/>
              </a:rPr>
              <a:t>grups</a:t>
            </a:r>
            <a:r>
              <a:rPr lang="en-US" sz="2400" b="0" dirty="0">
                <a:ea typeface="ＭＳ Ｐゴシック" pitchFamily="34" charset="-128"/>
              </a:rPr>
              <a:t> de recerca </a:t>
            </a:r>
            <a:r>
              <a:rPr lang="en-US" sz="2400" b="0" dirty="0" err="1">
                <a:ea typeface="ＭＳ Ｐゴシック" pitchFamily="34" charset="-128"/>
              </a:rPr>
              <a:t>reconeguts</a:t>
            </a:r>
            <a:endParaRPr lang="es-ES_tradnl" sz="2400" dirty="0"/>
          </a:p>
        </p:txBody>
      </p:sp>
      <p:sp>
        <p:nvSpPr>
          <p:cNvPr id="6" name="7 CuadroTexto"/>
          <p:cNvSpPr txBox="1">
            <a:spLocks noChangeArrowheads="1"/>
          </p:cNvSpPr>
          <p:nvPr/>
        </p:nvSpPr>
        <p:spPr bwMode="auto">
          <a:xfrm>
            <a:off x="7308304" y="5877272"/>
            <a:ext cx="1418978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s-ES" altLang="ca-ES" sz="800" dirty="0" err="1" smtClean="0"/>
              <a:t>Actualització</a:t>
            </a:r>
            <a:r>
              <a:rPr lang="es-ES" altLang="ca-ES" sz="800" dirty="0" smtClean="0"/>
              <a:t> </a:t>
            </a:r>
            <a:r>
              <a:rPr lang="es-ES" altLang="ca-ES" sz="800" dirty="0" err="1" smtClean="0"/>
              <a:t>maig</a:t>
            </a:r>
            <a:r>
              <a:rPr lang="es-ES" altLang="ca-ES" sz="800" dirty="0" smtClean="0"/>
              <a:t> de 2015</a:t>
            </a:r>
            <a:endParaRPr lang="es-ES" altLang="ca-ES" sz="800" dirty="0"/>
          </a:p>
        </p:txBody>
      </p:sp>
      <p:sp>
        <p:nvSpPr>
          <p:cNvPr id="5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210272" y="6304235"/>
            <a:ext cx="663575" cy="365125"/>
          </a:xfrm>
        </p:spPr>
        <p:txBody>
          <a:bodyPr lIns="0" tIns="0" rIns="0" bIns="0" anchor="t"/>
          <a:lstStyle>
            <a:lvl1pPr algn="r">
              <a:defRPr sz="2000"/>
            </a:lvl1pPr>
          </a:lstStyle>
          <a:p>
            <a:pPr>
              <a:defRPr/>
            </a:pPr>
            <a:r>
              <a:rPr lang="es-ES_tradnl" dirty="0" smtClean="0"/>
              <a:t>4</a:t>
            </a:r>
            <a:endParaRPr lang="es-ES_tradnl" dirty="0"/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1502378"/>
              </p:ext>
            </p:extLst>
          </p:nvPr>
        </p:nvGraphicFramePr>
        <p:xfrm>
          <a:off x="323528" y="1459705"/>
          <a:ext cx="8550319" cy="4417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4869160"/>
            <a:ext cx="504056" cy="71970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5897" y="4893705"/>
            <a:ext cx="504056" cy="695325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92081" y="3284984"/>
            <a:ext cx="504056" cy="2303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06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0" dirty="0" err="1">
                <a:ea typeface="ＭＳ Ｐゴシック" pitchFamily="34" charset="-128"/>
              </a:rPr>
              <a:t>Indicador</a:t>
            </a:r>
            <a:r>
              <a:rPr lang="en-US" sz="2400" b="0" dirty="0">
                <a:ea typeface="ＭＳ Ｐゴシック" pitchFamily="34" charset="-128"/>
              </a:rPr>
              <a:t> 4.3 - </a:t>
            </a:r>
            <a:r>
              <a:rPr lang="en-US" sz="2400" b="0" dirty="0" err="1">
                <a:ea typeface="ＭＳ Ｐゴシック" pitchFamily="34" charset="-128"/>
              </a:rPr>
              <a:t>Nombre</a:t>
            </a:r>
            <a:r>
              <a:rPr lang="en-US" sz="2400" b="0" dirty="0">
                <a:ea typeface="ＭＳ Ｐゴシック" pitchFamily="34" charset="-128"/>
              </a:rPr>
              <a:t> de </a:t>
            </a:r>
            <a:r>
              <a:rPr lang="en-US" sz="2400" b="0" dirty="0" err="1">
                <a:ea typeface="ＭＳ Ｐゴシック" pitchFamily="34" charset="-128"/>
              </a:rPr>
              <a:t>publicacions</a:t>
            </a:r>
            <a:r>
              <a:rPr lang="en-US" sz="2400" b="0" dirty="0">
                <a:ea typeface="ＭＳ Ｐゴシック" pitchFamily="34" charset="-128"/>
              </a:rPr>
              <a:t> </a:t>
            </a:r>
            <a:r>
              <a:rPr lang="en-US" sz="2400" b="0" dirty="0" err="1">
                <a:ea typeface="ＭＳ Ｐゴシック" pitchFamily="34" charset="-128"/>
              </a:rPr>
              <a:t>dels</a:t>
            </a:r>
            <a:r>
              <a:rPr lang="en-US" sz="2400" b="0" dirty="0">
                <a:ea typeface="ＭＳ Ｐゴシック" pitchFamily="34" charset="-128"/>
              </a:rPr>
              <a:t> </a:t>
            </a:r>
            <a:r>
              <a:rPr lang="en-US" sz="2400" b="0" dirty="0" err="1">
                <a:ea typeface="ＭＳ Ｐゴシック" pitchFamily="34" charset="-128"/>
              </a:rPr>
              <a:t>grups</a:t>
            </a:r>
            <a:r>
              <a:rPr lang="en-US" sz="2400" b="0" dirty="0">
                <a:ea typeface="ＭＳ Ｐゴシック" pitchFamily="34" charset="-128"/>
              </a:rPr>
              <a:t> de </a:t>
            </a:r>
            <a:r>
              <a:rPr lang="en-US" sz="2400" b="0" dirty="0" err="1">
                <a:ea typeface="ＭＳ Ｐゴシック" pitchFamily="34" charset="-128"/>
              </a:rPr>
              <a:t>recerca</a:t>
            </a:r>
            <a:endParaRPr lang="es-ES_tradnl" sz="2400" dirty="0"/>
          </a:p>
        </p:txBody>
      </p:sp>
      <p:sp>
        <p:nvSpPr>
          <p:cNvPr id="8" name="CuadroTexto 1"/>
          <p:cNvSpPr txBox="1">
            <a:spLocks noChangeArrowheads="1"/>
          </p:cNvSpPr>
          <p:nvPr/>
        </p:nvSpPr>
        <p:spPr bwMode="auto">
          <a:xfrm>
            <a:off x="2124075" y="1268760"/>
            <a:ext cx="4962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a-ES" altLang="ca-ES" sz="1400" dirty="0">
                <a:solidFill>
                  <a:srgbClr val="C00000"/>
                </a:solidFill>
              </a:rPr>
              <a:t>Evolució del nombre de publicacions en revistes indexades</a:t>
            </a:r>
          </a:p>
        </p:txBody>
      </p:sp>
      <p:sp>
        <p:nvSpPr>
          <p:cNvPr id="10" name="CuadroTexto 6"/>
          <p:cNvSpPr txBox="1">
            <a:spLocks noChangeArrowheads="1"/>
          </p:cNvSpPr>
          <p:nvPr/>
        </p:nvSpPr>
        <p:spPr bwMode="auto">
          <a:xfrm>
            <a:off x="7236296" y="5877272"/>
            <a:ext cx="165624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s-ES" altLang="ca-ES" sz="800" dirty="0" err="1" smtClean="0"/>
              <a:t>Actualització</a:t>
            </a:r>
            <a:r>
              <a:rPr lang="es-ES" altLang="ca-ES" sz="800" dirty="0" smtClean="0"/>
              <a:t> </a:t>
            </a:r>
            <a:r>
              <a:rPr lang="es-ES" altLang="ca-ES" sz="800" dirty="0" err="1" smtClean="0"/>
              <a:t>maig</a:t>
            </a:r>
            <a:r>
              <a:rPr lang="es-ES" altLang="ca-ES" sz="800" dirty="0" smtClean="0"/>
              <a:t> de 2015</a:t>
            </a:r>
            <a:endParaRPr lang="ca-ES" altLang="ca-ES" sz="800" dirty="0"/>
          </a:p>
        </p:txBody>
      </p:sp>
      <p:sp>
        <p:nvSpPr>
          <p:cNvPr id="6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210272" y="6304235"/>
            <a:ext cx="663575" cy="365125"/>
          </a:xfrm>
        </p:spPr>
        <p:txBody>
          <a:bodyPr lIns="0" tIns="0" rIns="0" bIns="0" anchor="t"/>
          <a:lstStyle>
            <a:lvl1pPr algn="r">
              <a:defRPr sz="2000"/>
            </a:lvl1pPr>
          </a:lstStyle>
          <a:p>
            <a:pPr>
              <a:defRPr/>
            </a:pPr>
            <a:r>
              <a:rPr lang="es-ES_tradnl" dirty="0" smtClean="0"/>
              <a:t>5</a:t>
            </a:r>
            <a:endParaRPr lang="es-ES_tradnl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6283163"/>
              </p:ext>
            </p:extLst>
          </p:nvPr>
        </p:nvGraphicFramePr>
        <p:xfrm>
          <a:off x="179513" y="2069306"/>
          <a:ext cx="8694334" cy="3807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776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2400" b="0" dirty="0" smtClean="0">
                <a:ea typeface="ＭＳ Ｐゴシック" pitchFamily="34" charset="-128"/>
                <a:cs typeface="Arial" pitchFamily="34" charset="0"/>
              </a:rPr>
              <a:t>Indicador 4.4 - Recursos </a:t>
            </a:r>
            <a:r>
              <a:rPr lang="ca-ES" sz="2400" b="0" dirty="0">
                <a:ea typeface="ＭＳ Ｐゴシック" pitchFamily="34" charset="-128"/>
                <a:cs typeface="Arial" pitchFamily="34" charset="0"/>
              </a:rPr>
              <a:t>captats en convocatòries competitives públiques (1)</a:t>
            </a:r>
            <a:endParaRPr lang="es-ES_tradnl" sz="2400" dirty="0"/>
          </a:p>
        </p:txBody>
      </p:sp>
      <p:sp>
        <p:nvSpPr>
          <p:cNvPr id="11" name="CuadroTexto 1"/>
          <p:cNvSpPr txBox="1">
            <a:spLocks noChangeArrowheads="1"/>
          </p:cNvSpPr>
          <p:nvPr/>
        </p:nvSpPr>
        <p:spPr bwMode="auto">
          <a:xfrm>
            <a:off x="2130123" y="1320825"/>
            <a:ext cx="496215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a-ES" altLang="ca-ES" sz="1400" dirty="0">
                <a:solidFill>
                  <a:srgbClr val="C00000"/>
                </a:solidFill>
              </a:rPr>
              <a:t>Evolució de la captació de recursos competitius </a:t>
            </a:r>
          </a:p>
        </p:txBody>
      </p:sp>
      <p:sp>
        <p:nvSpPr>
          <p:cNvPr id="7" name="CuadroTexto 6"/>
          <p:cNvSpPr txBox="1">
            <a:spLocks noChangeArrowheads="1"/>
          </p:cNvSpPr>
          <p:nvPr/>
        </p:nvSpPr>
        <p:spPr bwMode="auto">
          <a:xfrm>
            <a:off x="7380312" y="5877272"/>
            <a:ext cx="151222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s-ES" altLang="ca-ES" sz="800" dirty="0" err="1" smtClean="0"/>
              <a:t>Actualització</a:t>
            </a:r>
            <a:r>
              <a:rPr lang="es-ES" altLang="ca-ES" sz="800" dirty="0" smtClean="0"/>
              <a:t>  </a:t>
            </a:r>
            <a:r>
              <a:rPr lang="es-ES" altLang="ca-ES" sz="800" dirty="0" err="1" smtClean="0"/>
              <a:t>maig</a:t>
            </a:r>
            <a:r>
              <a:rPr lang="es-ES" altLang="ca-ES" sz="800" dirty="0" smtClean="0"/>
              <a:t> 2015</a:t>
            </a:r>
            <a:endParaRPr lang="ca-ES" altLang="ca-ES" sz="800" dirty="0"/>
          </a:p>
        </p:txBody>
      </p:sp>
      <p:sp>
        <p:nvSpPr>
          <p:cNvPr id="10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210272" y="6304235"/>
            <a:ext cx="663575" cy="365125"/>
          </a:xfrm>
        </p:spPr>
        <p:txBody>
          <a:bodyPr lIns="0" tIns="0" rIns="0" bIns="0" anchor="t"/>
          <a:lstStyle>
            <a:lvl1pPr algn="r">
              <a:defRPr sz="2000"/>
            </a:lvl1pPr>
          </a:lstStyle>
          <a:p>
            <a:pPr>
              <a:defRPr/>
            </a:pPr>
            <a:r>
              <a:rPr lang="es-ES_tradnl" dirty="0" smtClean="0"/>
              <a:t>6</a:t>
            </a:r>
            <a:endParaRPr lang="es-ES_tradnl" dirty="0"/>
          </a:p>
        </p:txBody>
      </p:sp>
      <p:graphicFrame>
        <p:nvGraphicFramePr>
          <p:cNvPr id="12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7612073"/>
              </p:ext>
            </p:extLst>
          </p:nvPr>
        </p:nvGraphicFramePr>
        <p:xfrm>
          <a:off x="323528" y="2014536"/>
          <a:ext cx="8550319" cy="3862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078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 4.4 - Recursos </a:t>
            </a:r>
            <a:r>
              <a:rPr lang="ca-ES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captats en convocatòries competitives públiques (2) </a:t>
            </a:r>
            <a:endParaRPr lang="es-ES_tradnl" sz="2400" dirty="0"/>
          </a:p>
        </p:txBody>
      </p:sp>
      <p:sp>
        <p:nvSpPr>
          <p:cNvPr id="12" name="CuadroTexto 6"/>
          <p:cNvSpPr txBox="1">
            <a:spLocks noChangeArrowheads="1"/>
          </p:cNvSpPr>
          <p:nvPr/>
        </p:nvSpPr>
        <p:spPr bwMode="auto">
          <a:xfrm>
            <a:off x="7380312" y="5805264"/>
            <a:ext cx="129689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s-ES" altLang="ca-ES" sz="800" dirty="0" err="1"/>
              <a:t>Actualitzat</a:t>
            </a:r>
            <a:r>
              <a:rPr lang="es-ES" altLang="ca-ES" sz="800" dirty="0"/>
              <a:t> </a:t>
            </a:r>
            <a:r>
              <a:rPr lang="es-ES" altLang="ca-ES" sz="800" dirty="0" smtClean="0"/>
              <a:t>24/03/2015</a:t>
            </a:r>
            <a:endParaRPr lang="ca-ES" altLang="ca-ES" sz="800" dirty="0"/>
          </a:p>
        </p:txBody>
      </p:sp>
      <p:sp>
        <p:nvSpPr>
          <p:cNvPr id="6" name="CuadroTexto 1"/>
          <p:cNvSpPr txBox="1">
            <a:spLocks noChangeArrowheads="1"/>
          </p:cNvSpPr>
          <p:nvPr/>
        </p:nvSpPr>
        <p:spPr bwMode="auto">
          <a:xfrm>
            <a:off x="1856640" y="1196752"/>
            <a:ext cx="55467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a-ES" altLang="ca-ES" sz="1400" dirty="0">
                <a:solidFill>
                  <a:srgbClr val="C00000"/>
                </a:solidFill>
              </a:rPr>
              <a:t>Evolució del nombre de sol·licituds de finançament enviades</a:t>
            </a:r>
          </a:p>
        </p:txBody>
      </p:sp>
      <p:sp>
        <p:nvSpPr>
          <p:cNvPr id="2" name="Rectángulo 1"/>
          <p:cNvSpPr/>
          <p:nvPr/>
        </p:nvSpPr>
        <p:spPr>
          <a:xfrm>
            <a:off x="7524328" y="5805264"/>
            <a:ext cx="1080120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8" name="CuadroTexto 6"/>
          <p:cNvSpPr txBox="1">
            <a:spLocks noChangeArrowheads="1"/>
          </p:cNvSpPr>
          <p:nvPr/>
        </p:nvSpPr>
        <p:spPr bwMode="auto">
          <a:xfrm>
            <a:off x="7380312" y="5877272"/>
            <a:ext cx="151222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s-ES" altLang="ca-ES" sz="800" dirty="0" err="1" smtClean="0"/>
              <a:t>Actualització</a:t>
            </a:r>
            <a:r>
              <a:rPr lang="es-ES" altLang="ca-ES" sz="800" dirty="0"/>
              <a:t> </a:t>
            </a:r>
            <a:r>
              <a:rPr lang="es-ES" altLang="ca-ES" sz="800" dirty="0" err="1" smtClean="0"/>
              <a:t>maig</a:t>
            </a:r>
            <a:r>
              <a:rPr lang="es-ES" altLang="ca-ES" sz="800" dirty="0" smtClean="0"/>
              <a:t> 2015</a:t>
            </a:r>
            <a:endParaRPr lang="ca-ES" altLang="ca-ES" sz="800" dirty="0"/>
          </a:p>
        </p:txBody>
      </p:sp>
      <p:sp>
        <p:nvSpPr>
          <p:cNvPr id="11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210272" y="6304235"/>
            <a:ext cx="663575" cy="365125"/>
          </a:xfrm>
        </p:spPr>
        <p:txBody>
          <a:bodyPr lIns="0" tIns="0" rIns="0" bIns="0" anchor="t"/>
          <a:lstStyle>
            <a:lvl1pPr algn="r">
              <a:defRPr sz="2000"/>
            </a:lvl1pPr>
          </a:lstStyle>
          <a:p>
            <a:pPr>
              <a:defRPr/>
            </a:pPr>
            <a:r>
              <a:rPr lang="es-ES_tradnl" dirty="0" smtClean="0"/>
              <a:t>7</a:t>
            </a:r>
            <a:endParaRPr lang="es-ES_tradnl" dirty="0"/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0678458"/>
              </p:ext>
            </p:extLst>
          </p:nvPr>
        </p:nvGraphicFramePr>
        <p:xfrm>
          <a:off x="250824" y="1700808"/>
          <a:ext cx="8623023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332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 4.4 - Recursos </a:t>
            </a:r>
            <a:r>
              <a:rPr lang="ca-ES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captats en convocatòries competitives públiques (3)</a:t>
            </a:r>
            <a:r>
              <a:rPr lang="ca-ES" altLang="ca-ES" sz="2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_tradnl" sz="2400" dirty="0"/>
          </a:p>
        </p:txBody>
      </p:sp>
      <p:sp>
        <p:nvSpPr>
          <p:cNvPr id="13" name="CuadroTexto 1"/>
          <p:cNvSpPr txBox="1">
            <a:spLocks noChangeArrowheads="1"/>
          </p:cNvSpPr>
          <p:nvPr/>
        </p:nvSpPr>
        <p:spPr bwMode="auto">
          <a:xfrm>
            <a:off x="2771456" y="1178396"/>
            <a:ext cx="360045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a-ES" altLang="ca-ES" sz="1400" dirty="0">
                <a:solidFill>
                  <a:srgbClr val="C00000"/>
                </a:solidFill>
              </a:rPr>
              <a:t>Evolució del nombre de recursos sol·licitats</a:t>
            </a:r>
          </a:p>
        </p:txBody>
      </p:sp>
      <p:sp>
        <p:nvSpPr>
          <p:cNvPr id="10" name="CuadroTexto 6"/>
          <p:cNvSpPr txBox="1">
            <a:spLocks noChangeArrowheads="1"/>
          </p:cNvSpPr>
          <p:nvPr/>
        </p:nvSpPr>
        <p:spPr bwMode="auto">
          <a:xfrm>
            <a:off x="7380312" y="5877272"/>
            <a:ext cx="151222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s-ES" altLang="ca-ES" sz="800" dirty="0" err="1" smtClean="0"/>
              <a:t>Actualització</a:t>
            </a:r>
            <a:r>
              <a:rPr lang="es-ES" altLang="ca-ES" sz="800" dirty="0" smtClean="0"/>
              <a:t> </a:t>
            </a:r>
            <a:r>
              <a:rPr lang="es-ES" altLang="ca-ES" sz="800" dirty="0" err="1" smtClean="0"/>
              <a:t>maig</a:t>
            </a:r>
            <a:r>
              <a:rPr lang="es-ES" altLang="ca-ES" sz="800" dirty="0" smtClean="0"/>
              <a:t> de 2015</a:t>
            </a:r>
            <a:endParaRPr lang="ca-ES" altLang="ca-ES" sz="800" dirty="0"/>
          </a:p>
        </p:txBody>
      </p:sp>
      <p:sp>
        <p:nvSpPr>
          <p:cNvPr id="12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210272" y="6304235"/>
            <a:ext cx="663575" cy="365125"/>
          </a:xfrm>
        </p:spPr>
        <p:txBody>
          <a:bodyPr lIns="0" tIns="0" rIns="0" bIns="0" anchor="t"/>
          <a:lstStyle>
            <a:lvl1pPr algn="r">
              <a:defRPr sz="2000"/>
            </a:lvl1pPr>
          </a:lstStyle>
          <a:p>
            <a:pPr>
              <a:defRPr/>
            </a:pPr>
            <a:r>
              <a:rPr lang="es-ES_tradnl" dirty="0" smtClean="0"/>
              <a:t>8</a:t>
            </a:r>
            <a:endParaRPr lang="es-ES_tradnl" dirty="0"/>
          </a:p>
        </p:txBody>
      </p:sp>
      <p:graphicFrame>
        <p:nvGraphicFramePr>
          <p:cNvPr id="15" name="Grá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0445978"/>
              </p:ext>
            </p:extLst>
          </p:nvPr>
        </p:nvGraphicFramePr>
        <p:xfrm>
          <a:off x="4716016" y="1628800"/>
          <a:ext cx="4157831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1650634"/>
              </p:ext>
            </p:extLst>
          </p:nvPr>
        </p:nvGraphicFramePr>
        <p:xfrm>
          <a:off x="0" y="1700808"/>
          <a:ext cx="4644008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6838124"/>
              </p:ext>
            </p:extLst>
          </p:nvPr>
        </p:nvGraphicFramePr>
        <p:xfrm>
          <a:off x="4716017" y="1700808"/>
          <a:ext cx="4248472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9835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2400" b="0" dirty="0" smtClean="0">
                <a:ea typeface="ＭＳ Ｐゴシック" pitchFamily="34" charset="-128"/>
                <a:cs typeface="Arial" pitchFamily="34" charset="0"/>
              </a:rPr>
              <a:t>Indicador 4.5 - Nombre </a:t>
            </a:r>
            <a:r>
              <a:rPr lang="ca-ES" sz="2400" b="0" dirty="0">
                <a:ea typeface="ＭＳ Ｐゴシック" pitchFamily="34" charset="-128"/>
                <a:cs typeface="Arial" pitchFamily="34" charset="0"/>
              </a:rPr>
              <a:t>de projectes europeus en els que participen els grups de recerca</a:t>
            </a:r>
            <a:endParaRPr lang="es-ES_tradnl" sz="2400" dirty="0"/>
          </a:p>
        </p:txBody>
      </p:sp>
      <p:sp>
        <p:nvSpPr>
          <p:cNvPr id="14" name="CuadroTexto 1"/>
          <p:cNvSpPr txBox="1">
            <a:spLocks noChangeArrowheads="1"/>
          </p:cNvSpPr>
          <p:nvPr/>
        </p:nvSpPr>
        <p:spPr bwMode="auto">
          <a:xfrm>
            <a:off x="1547813" y="1268760"/>
            <a:ext cx="66817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a-ES" altLang="ca-ES" sz="1400" dirty="0">
                <a:solidFill>
                  <a:srgbClr val="C00000"/>
                </a:solidFill>
              </a:rPr>
              <a:t>Evolució del nombre de sol·licituds a </a:t>
            </a:r>
            <a:r>
              <a:rPr lang="ca-ES" altLang="ca-ES" sz="1400" dirty="0" smtClean="0">
                <a:solidFill>
                  <a:srgbClr val="C00000"/>
                </a:solidFill>
              </a:rPr>
              <a:t>projectes </a:t>
            </a:r>
            <a:r>
              <a:rPr lang="ca-ES" altLang="ca-ES" sz="1400" dirty="0">
                <a:solidFill>
                  <a:srgbClr val="C00000"/>
                </a:solidFill>
              </a:rPr>
              <a:t>europeus enviades i guanyades</a:t>
            </a:r>
          </a:p>
        </p:txBody>
      </p:sp>
      <p:sp>
        <p:nvSpPr>
          <p:cNvPr id="7" name="CuadroTexto 6"/>
          <p:cNvSpPr txBox="1">
            <a:spLocks noChangeArrowheads="1"/>
          </p:cNvSpPr>
          <p:nvPr/>
        </p:nvSpPr>
        <p:spPr bwMode="auto">
          <a:xfrm>
            <a:off x="7380312" y="5877272"/>
            <a:ext cx="151222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s-ES" altLang="ca-ES" sz="800" dirty="0" err="1" smtClean="0"/>
              <a:t>Actualització</a:t>
            </a:r>
            <a:r>
              <a:rPr lang="es-ES" altLang="ca-ES" sz="800" dirty="0" smtClean="0"/>
              <a:t> </a:t>
            </a:r>
            <a:r>
              <a:rPr lang="es-ES" altLang="ca-ES" sz="800" dirty="0" err="1" smtClean="0"/>
              <a:t>maig</a:t>
            </a:r>
            <a:r>
              <a:rPr lang="es-ES" altLang="ca-ES" sz="800" dirty="0" smtClean="0"/>
              <a:t> de 2015</a:t>
            </a:r>
            <a:endParaRPr lang="ca-ES" altLang="ca-ES" sz="800" dirty="0"/>
          </a:p>
        </p:txBody>
      </p:sp>
      <p:sp>
        <p:nvSpPr>
          <p:cNvPr id="8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210272" y="6304235"/>
            <a:ext cx="663575" cy="365125"/>
          </a:xfrm>
        </p:spPr>
        <p:txBody>
          <a:bodyPr lIns="0" tIns="0" rIns="0" bIns="0" anchor="t"/>
          <a:lstStyle>
            <a:lvl1pPr algn="r">
              <a:defRPr sz="2000"/>
            </a:lvl1pPr>
          </a:lstStyle>
          <a:p>
            <a:pPr>
              <a:defRPr/>
            </a:pPr>
            <a:r>
              <a:rPr lang="es-ES_tradnl" dirty="0" smtClean="0"/>
              <a:t>9</a:t>
            </a:r>
            <a:endParaRPr lang="es-ES_tradnl" dirty="0"/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6454076"/>
              </p:ext>
            </p:extLst>
          </p:nvPr>
        </p:nvGraphicFramePr>
        <p:xfrm>
          <a:off x="250823" y="1772816"/>
          <a:ext cx="8623023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041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400" b="0" dirty="0" err="1" smtClean="0"/>
              <a:t>Indicadors</a:t>
            </a:r>
            <a:r>
              <a:rPr lang="es-ES" sz="2400" b="0" dirty="0" smtClean="0"/>
              <a:t> 5.1 i 5.3 - Nombre de </a:t>
            </a:r>
            <a:r>
              <a:rPr lang="es-ES" sz="2400" b="0" dirty="0" err="1" smtClean="0"/>
              <a:t>doctorands</a:t>
            </a:r>
            <a:r>
              <a:rPr lang="es-ES" sz="2400" b="0" dirty="0" smtClean="0"/>
              <a:t>, beques </a:t>
            </a:r>
            <a:r>
              <a:rPr lang="es-ES" sz="2400" b="0" dirty="0" err="1" smtClean="0"/>
              <a:t>predoctorals</a:t>
            </a:r>
            <a:r>
              <a:rPr lang="es-ES" sz="2400" b="0" dirty="0" smtClean="0"/>
              <a:t> i tesis </a:t>
            </a:r>
            <a:r>
              <a:rPr lang="es-ES" sz="2400" b="0" dirty="0" err="1" smtClean="0"/>
              <a:t>llegides</a:t>
            </a:r>
            <a:endParaRPr lang="ca-ES" sz="2400" b="0" dirty="0"/>
          </a:p>
        </p:txBody>
      </p:sp>
      <p:sp>
        <p:nvSpPr>
          <p:cNvPr id="5" name="CuadroTexto 4"/>
          <p:cNvSpPr txBox="1"/>
          <p:nvPr/>
        </p:nvSpPr>
        <p:spPr>
          <a:xfrm>
            <a:off x="2987824" y="4581128"/>
            <a:ext cx="2808312" cy="1292662"/>
          </a:xfrm>
          <a:prstGeom prst="rect">
            <a:avLst/>
          </a:prstGeom>
          <a:solidFill>
            <a:srgbClr val="C60D2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err="1" smtClean="0">
                <a:solidFill>
                  <a:schemeClr val="bg1"/>
                </a:solidFill>
              </a:rPr>
              <a:t>Curs</a:t>
            </a:r>
            <a:r>
              <a:rPr lang="es-ES" dirty="0" smtClean="0">
                <a:solidFill>
                  <a:schemeClr val="bg1"/>
                </a:solidFill>
              </a:rPr>
              <a:t> 2014-15</a:t>
            </a:r>
          </a:p>
          <a:p>
            <a:pPr algn="ctr"/>
            <a:r>
              <a:rPr lang="es-ES" sz="2000" b="1" dirty="0" smtClean="0">
                <a:solidFill>
                  <a:schemeClr val="bg1"/>
                </a:solidFill>
              </a:rPr>
              <a:t>138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Doctorands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matriculats</a:t>
            </a:r>
            <a:endParaRPr lang="es-ES" dirty="0" smtClean="0">
              <a:solidFill>
                <a:schemeClr val="bg1"/>
              </a:solidFill>
            </a:endParaRPr>
          </a:p>
          <a:p>
            <a:pPr algn="ctr"/>
            <a:r>
              <a:rPr lang="es-ES" sz="2000" b="1" dirty="0">
                <a:solidFill>
                  <a:schemeClr val="bg1"/>
                </a:solidFill>
              </a:rPr>
              <a:t>9</a:t>
            </a:r>
            <a:r>
              <a:rPr lang="es-ES" dirty="0" smtClean="0">
                <a:solidFill>
                  <a:schemeClr val="bg1"/>
                </a:solidFill>
              </a:rPr>
              <a:t> tesis </a:t>
            </a:r>
            <a:r>
              <a:rPr lang="es-ES" dirty="0" err="1" smtClean="0">
                <a:solidFill>
                  <a:schemeClr val="bg1"/>
                </a:solidFill>
              </a:rPr>
              <a:t>llegides</a:t>
            </a:r>
            <a:endParaRPr lang="es-ES" dirty="0" smtClean="0">
              <a:solidFill>
                <a:schemeClr val="bg1"/>
              </a:solidFill>
            </a:endParaRPr>
          </a:p>
          <a:p>
            <a:pPr algn="ctr"/>
            <a:r>
              <a:rPr lang="es-ES" sz="2000" b="1" dirty="0">
                <a:solidFill>
                  <a:schemeClr val="bg1"/>
                </a:solidFill>
              </a:rPr>
              <a:t>2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tesi</a:t>
            </a:r>
            <a:r>
              <a:rPr lang="es-ES" dirty="0" smtClean="0">
                <a:solidFill>
                  <a:schemeClr val="bg1"/>
                </a:solidFill>
              </a:rPr>
              <a:t> en </a:t>
            </a:r>
            <a:r>
              <a:rPr lang="es-ES" dirty="0" err="1" smtClean="0">
                <a:solidFill>
                  <a:schemeClr val="bg1"/>
                </a:solidFill>
              </a:rPr>
              <a:t>dipòsit</a:t>
            </a:r>
            <a:endParaRPr lang="ca-ES" dirty="0">
              <a:solidFill>
                <a:schemeClr val="bg1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148724" y="4581128"/>
            <a:ext cx="2736304" cy="1261884"/>
          </a:xfrm>
          <a:prstGeom prst="rect">
            <a:avLst/>
          </a:prstGeom>
          <a:solidFill>
            <a:srgbClr val="C60D2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</a:rPr>
              <a:t>4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Doctorats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Industrials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dirty="0" smtClean="0">
                <a:solidFill>
                  <a:schemeClr val="bg1"/>
                </a:solidFill>
              </a:rPr>
              <a:t>el </a:t>
            </a:r>
            <a:r>
              <a:rPr lang="es-ES" dirty="0" err="1" smtClean="0">
                <a:solidFill>
                  <a:schemeClr val="bg1"/>
                </a:solidFill>
              </a:rPr>
              <a:t>curs</a:t>
            </a:r>
            <a:r>
              <a:rPr lang="es-ES" dirty="0" smtClean="0">
                <a:solidFill>
                  <a:schemeClr val="bg1"/>
                </a:solidFill>
              </a:rPr>
              <a:t> 2013/14</a:t>
            </a:r>
          </a:p>
          <a:p>
            <a:pPr algn="ctr"/>
            <a:r>
              <a:rPr lang="es-ES" sz="2000" b="1" dirty="0" smtClean="0">
                <a:solidFill>
                  <a:schemeClr val="bg1"/>
                </a:solidFill>
              </a:rPr>
              <a:t>3 </a:t>
            </a:r>
            <a:r>
              <a:rPr lang="es-ES" dirty="0" err="1" smtClean="0">
                <a:solidFill>
                  <a:schemeClr val="bg1"/>
                </a:solidFill>
              </a:rPr>
              <a:t>Doctorats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Industrials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dirty="0" smtClean="0">
                <a:solidFill>
                  <a:schemeClr val="bg1"/>
                </a:solidFill>
              </a:rPr>
              <a:t>el </a:t>
            </a:r>
            <a:r>
              <a:rPr lang="es-ES" dirty="0" err="1" smtClean="0">
                <a:solidFill>
                  <a:schemeClr val="bg1"/>
                </a:solidFill>
              </a:rPr>
              <a:t>curs</a:t>
            </a:r>
            <a:r>
              <a:rPr lang="es-ES" dirty="0" smtClean="0">
                <a:solidFill>
                  <a:schemeClr val="bg1"/>
                </a:solidFill>
              </a:rPr>
              <a:t> 2014/15</a:t>
            </a:r>
            <a:endParaRPr lang="ca-ES" dirty="0">
              <a:solidFill>
                <a:schemeClr val="bg1"/>
              </a:solidFill>
            </a:endParaRPr>
          </a:p>
        </p:txBody>
      </p:sp>
      <p:sp>
        <p:nvSpPr>
          <p:cNvPr id="10" name="CuadroTexto 9"/>
          <p:cNvSpPr txBox="1">
            <a:spLocks noChangeArrowheads="1"/>
          </p:cNvSpPr>
          <p:nvPr/>
        </p:nvSpPr>
        <p:spPr bwMode="auto">
          <a:xfrm>
            <a:off x="7380312" y="5877272"/>
            <a:ext cx="151222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s-ES" altLang="ca-ES" sz="800" dirty="0" err="1" smtClean="0"/>
              <a:t>Actualització</a:t>
            </a:r>
            <a:r>
              <a:rPr lang="es-ES" altLang="ca-ES" sz="800" dirty="0" smtClean="0"/>
              <a:t> </a:t>
            </a:r>
            <a:r>
              <a:rPr lang="es-ES" altLang="ca-ES" sz="800" dirty="0" err="1" smtClean="0"/>
              <a:t>maig</a:t>
            </a:r>
            <a:r>
              <a:rPr lang="es-ES" altLang="ca-ES" sz="800" dirty="0" smtClean="0"/>
              <a:t> de 2015.</a:t>
            </a:r>
            <a:endParaRPr lang="ca-ES" altLang="ca-ES" sz="800" dirty="0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427009"/>
              </p:ext>
            </p:extLst>
          </p:nvPr>
        </p:nvGraphicFramePr>
        <p:xfrm>
          <a:off x="250824" y="1340769"/>
          <a:ext cx="2160936" cy="45345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56880"/>
                <a:gridCol w="504056"/>
              </a:tblGrid>
              <a:tr h="37790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1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Programes de </a:t>
                      </a:r>
                      <a:r>
                        <a:rPr lang="es-ES" sz="800" b="1" dirty="0" err="1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Doctorat</a:t>
                      </a:r>
                      <a:endParaRPr lang="ca-ES" sz="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1" dirty="0" err="1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Curs</a:t>
                      </a:r>
                      <a:r>
                        <a:rPr lang="es-ES" sz="800" b="1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2014-2015</a:t>
                      </a:r>
                      <a:endParaRPr lang="ca-ES" sz="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37726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Biologia</a:t>
                      </a:r>
                      <a:r>
                        <a:rPr lang="es-ES" sz="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s-ES" sz="8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Sistemes</a:t>
                      </a:r>
                      <a:endParaRPr lang="ca-ES" sz="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a-E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59079">
                <a:tc>
                  <a:txBody>
                    <a:bodyPr/>
                    <a:lstStyle/>
                    <a:p>
                      <a:r>
                        <a:rPr lang="ca-E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Experimental</a:t>
                      </a:r>
                      <a:r>
                        <a:rPr lang="ca-ES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a-ES" sz="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Sciences</a:t>
                      </a:r>
                      <a:r>
                        <a:rPr lang="ca-ES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a-ES" sz="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ca-ES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Technology</a:t>
                      </a:r>
                      <a:endParaRPr lang="ca-E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ca-E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59079">
                <a:tc>
                  <a:txBody>
                    <a:bodyPr/>
                    <a:lstStyle/>
                    <a:p>
                      <a:r>
                        <a:rPr lang="es-ES" sz="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Tecnologies</a:t>
                      </a:r>
                      <a:r>
                        <a:rPr lang="es-E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Digitals</a:t>
                      </a:r>
                      <a:r>
                        <a:rPr lang="es-E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 de la </a:t>
                      </a:r>
                      <a:r>
                        <a:rPr lang="es-ES" sz="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Informació</a:t>
                      </a:r>
                      <a:endParaRPr lang="es-ES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ca-E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59079">
                <a:tc>
                  <a:txBody>
                    <a:bodyPr/>
                    <a:lstStyle/>
                    <a:p>
                      <a:r>
                        <a:rPr lang="ca-E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Salut, Benestar i Qualitat de vida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</a:p>
                  </a:txBody>
                  <a:tcPr anchor="ctr"/>
                </a:tc>
              </a:tr>
              <a:tr h="628388"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</a:pPr>
                      <a:r>
                        <a:rPr lang="es-ES" sz="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Educació</a:t>
                      </a:r>
                      <a:r>
                        <a:rPr lang="es-E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Inclusiva</a:t>
                      </a:r>
                    </a:p>
                    <a:p>
                      <a:r>
                        <a:rPr lang="es-ES" sz="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Educació</a:t>
                      </a:r>
                      <a:r>
                        <a:rPr lang="es-E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Inclusiva i </a:t>
                      </a:r>
                      <a:r>
                        <a:rPr lang="es-ES" sz="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atenció</a:t>
                      </a:r>
                      <a:r>
                        <a:rPr lang="es-E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socieducativa</a:t>
                      </a:r>
                      <a:r>
                        <a:rPr lang="es-E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 </a:t>
                      </a:r>
                      <a:r>
                        <a:rPr lang="es-ES" sz="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llarg</a:t>
                      </a:r>
                      <a:r>
                        <a:rPr lang="es-E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del cicle vital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anchor="ctr"/>
                </a:tc>
              </a:tr>
              <a:tr h="359079">
                <a:tc>
                  <a:txBody>
                    <a:bodyPr/>
                    <a:lstStyle/>
                    <a:p>
                      <a:r>
                        <a:rPr lang="ca-E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Innovació i Intervenció Educatives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sz="80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anchor="ctr"/>
                </a:tc>
              </a:tr>
              <a:tr h="359079">
                <a:tc>
                  <a:txBody>
                    <a:bodyPr/>
                    <a:lstStyle/>
                    <a:p>
                      <a:r>
                        <a:rPr lang="ca-E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Traducció, Llengües i Literatures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anchor="ctr"/>
                </a:tc>
              </a:tr>
              <a:tr h="359079">
                <a:tc>
                  <a:txBody>
                    <a:bodyPr/>
                    <a:lstStyle/>
                    <a:p>
                      <a:r>
                        <a:rPr lang="ca-E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Traducció, Gènere i Estudis Culturals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/>
                </a:tc>
              </a:tr>
              <a:tr h="359079">
                <a:tc>
                  <a:txBody>
                    <a:bodyPr/>
                    <a:lstStyle/>
                    <a:p>
                      <a:r>
                        <a:rPr lang="ca-E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Comunicació Digital Interactiva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/>
                </a:tc>
              </a:tr>
              <a:tr h="337726">
                <a:tc>
                  <a:txBody>
                    <a:bodyPr/>
                    <a:lstStyle/>
                    <a:p>
                      <a:r>
                        <a:rPr lang="ca-E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Dret, Economia i Empresa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/>
                </a:tc>
              </a:tr>
              <a:tr h="337726">
                <a:tc>
                  <a:txBody>
                    <a:bodyPr/>
                    <a:lstStyle/>
                    <a:p>
                      <a:r>
                        <a:rPr lang="ca-ES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a-ES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138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210272" y="6304235"/>
            <a:ext cx="663575" cy="365125"/>
          </a:xfrm>
        </p:spPr>
        <p:txBody>
          <a:bodyPr lIns="0" tIns="0" rIns="0" bIns="0" anchor="t"/>
          <a:lstStyle>
            <a:lvl1pPr algn="r">
              <a:defRPr sz="2000"/>
            </a:lvl1pPr>
          </a:lstStyle>
          <a:p>
            <a:pPr>
              <a:defRPr/>
            </a:pPr>
            <a:r>
              <a:rPr lang="es-ES_tradnl" dirty="0" smtClean="0"/>
              <a:t>10</a:t>
            </a:r>
            <a:endParaRPr lang="es-ES_tradnl" dirty="0"/>
          </a:p>
        </p:txBody>
      </p:sp>
      <p:graphicFrame>
        <p:nvGraphicFramePr>
          <p:cNvPr id="11" name="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581266"/>
              </p:ext>
            </p:extLst>
          </p:nvPr>
        </p:nvGraphicFramePr>
        <p:xfrm>
          <a:off x="-3420888" y="775667"/>
          <a:ext cx="15954375" cy="6048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60073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4732</TotalTime>
  <Words>355</Words>
  <Application>Microsoft Office PowerPoint</Application>
  <PresentationFormat>Presentación en pantalla (4:3)</PresentationFormat>
  <Paragraphs>81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ＭＳ Ｐゴシック</vt:lpstr>
      <vt:lpstr>ＭＳ Ｐゴシック</vt:lpstr>
      <vt:lpstr>Arial</vt:lpstr>
      <vt:lpstr>Calibri</vt:lpstr>
      <vt:lpstr>Calibri Light</vt:lpstr>
      <vt:lpstr>Tema de Office</vt:lpstr>
      <vt:lpstr> </vt:lpstr>
      <vt:lpstr>Indicadors 4.1 i 5.4 - Percentatge de professorat doctor i acreditat respecte del total </vt:lpstr>
      <vt:lpstr>Indicador 4.2 - Nombre de grups de recerca reconeguts</vt:lpstr>
      <vt:lpstr>Indicador 4.3 - Nombre de publicacions dels grups de recerca</vt:lpstr>
      <vt:lpstr>Indicador 4.4 - Recursos captats en convocatòries competitives públiques (1)</vt:lpstr>
      <vt:lpstr>Indicador 4.4 - Recursos captats en convocatòries competitives públiques (2) </vt:lpstr>
      <vt:lpstr>Indicador 4.4 - Recursos captats en convocatòries competitives públiques (3) </vt:lpstr>
      <vt:lpstr>Indicador 4.5 - Nombre de projectes europeus en els que participen els grups de recerca</vt:lpstr>
      <vt:lpstr>Indicadors 5.1 i 5.3 - Nombre de doctorands, beques predoctorals i tesis llegides</vt:lpstr>
      <vt:lpstr>Evolució del nombre de sol·licituds presentades a convocatòries de finançament per a captació de talent</vt:lpstr>
      <vt:lpstr>Evolució del nombre de recursos obtinguts a través de convocatòries de finançament per a captació de talent </vt:lpstr>
      <vt:lpstr>Evolució de les activitats congressuals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67386</dc:creator>
  <cp:lastModifiedBy>Montse Serra Guix</cp:lastModifiedBy>
  <cp:revision>249</cp:revision>
  <cp:lastPrinted>2015-05-13T14:49:40Z</cp:lastPrinted>
  <dcterms:created xsi:type="dcterms:W3CDTF">2014-03-27T11:26:20Z</dcterms:created>
  <dcterms:modified xsi:type="dcterms:W3CDTF">2015-05-22T10:28:04Z</dcterms:modified>
</cp:coreProperties>
</file>